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29"/>
  </p:notesMasterIdLst>
  <p:sldIdLst>
    <p:sldId id="256" r:id="rId2"/>
    <p:sldId id="259" r:id="rId3"/>
    <p:sldId id="261" r:id="rId4"/>
    <p:sldId id="262" r:id="rId5"/>
    <p:sldId id="263" r:id="rId6"/>
    <p:sldId id="264" r:id="rId7"/>
    <p:sldId id="266" r:id="rId8"/>
    <p:sldId id="265" r:id="rId9"/>
    <p:sldId id="267" r:id="rId10"/>
    <p:sldId id="268" r:id="rId11"/>
    <p:sldId id="269" r:id="rId12"/>
    <p:sldId id="281" r:id="rId13"/>
    <p:sldId id="282" r:id="rId14"/>
    <p:sldId id="343" r:id="rId15"/>
    <p:sldId id="293" r:id="rId16"/>
    <p:sldId id="398" r:id="rId17"/>
    <p:sldId id="397" r:id="rId18"/>
    <p:sldId id="396" r:id="rId19"/>
    <p:sldId id="294" r:id="rId20"/>
    <p:sldId id="295" r:id="rId21"/>
    <p:sldId id="270" r:id="rId22"/>
    <p:sldId id="296" r:id="rId23"/>
    <p:sldId id="386" r:id="rId24"/>
    <p:sldId id="297" r:id="rId25"/>
    <p:sldId id="354" r:id="rId26"/>
    <p:sldId id="298" r:id="rId27"/>
    <p:sldId id="385" r:id="rId28"/>
    <p:sldId id="299" r:id="rId29"/>
    <p:sldId id="284" r:id="rId30"/>
    <p:sldId id="300" r:id="rId31"/>
    <p:sldId id="283" r:id="rId32"/>
    <p:sldId id="305" r:id="rId33"/>
    <p:sldId id="349" r:id="rId34"/>
    <p:sldId id="306" r:id="rId35"/>
    <p:sldId id="285" r:id="rId36"/>
    <p:sldId id="307" r:id="rId37"/>
    <p:sldId id="271" r:id="rId38"/>
    <p:sldId id="308" r:id="rId39"/>
    <p:sldId id="310" r:id="rId40"/>
    <p:sldId id="272" r:id="rId41"/>
    <p:sldId id="309" r:id="rId42"/>
    <p:sldId id="301" r:id="rId43"/>
    <p:sldId id="352" r:id="rId44"/>
    <p:sldId id="318" r:id="rId45"/>
    <p:sldId id="311" r:id="rId46"/>
    <p:sldId id="353" r:id="rId47"/>
    <p:sldId id="319" r:id="rId48"/>
    <p:sldId id="312" r:id="rId49"/>
    <p:sldId id="351" r:id="rId50"/>
    <p:sldId id="350" r:id="rId51"/>
    <p:sldId id="313" r:id="rId52"/>
    <p:sldId id="320" r:id="rId53"/>
    <p:sldId id="314" r:id="rId54"/>
    <p:sldId id="278" r:id="rId55"/>
    <p:sldId id="275" r:id="rId56"/>
    <p:sldId id="315" r:id="rId57"/>
    <p:sldId id="321" r:id="rId58"/>
    <p:sldId id="355" r:id="rId59"/>
    <p:sldId id="316" r:id="rId60"/>
    <p:sldId id="317" r:id="rId61"/>
    <p:sldId id="322" r:id="rId62"/>
    <p:sldId id="395" r:id="rId63"/>
    <p:sldId id="393" r:id="rId64"/>
    <p:sldId id="387" r:id="rId65"/>
    <p:sldId id="324" r:id="rId66"/>
    <p:sldId id="325" r:id="rId67"/>
    <p:sldId id="364" r:id="rId68"/>
    <p:sldId id="366" r:id="rId69"/>
    <p:sldId id="367" r:id="rId70"/>
    <p:sldId id="384" r:id="rId71"/>
    <p:sldId id="365" r:id="rId72"/>
    <p:sldId id="376" r:id="rId73"/>
    <p:sldId id="377" r:id="rId74"/>
    <p:sldId id="368" r:id="rId75"/>
    <p:sldId id="379" r:id="rId76"/>
    <p:sldId id="381" r:id="rId77"/>
    <p:sldId id="388" r:id="rId78"/>
    <p:sldId id="359" r:id="rId79"/>
    <p:sldId id="382" r:id="rId80"/>
    <p:sldId id="358" r:id="rId81"/>
    <p:sldId id="327" r:id="rId82"/>
    <p:sldId id="363" r:id="rId83"/>
    <p:sldId id="362" r:id="rId84"/>
    <p:sldId id="345" r:id="rId85"/>
    <p:sldId id="389" r:id="rId86"/>
    <p:sldId id="394" r:id="rId87"/>
    <p:sldId id="334" r:id="rId88"/>
    <p:sldId id="370" r:id="rId89"/>
    <p:sldId id="361" r:id="rId90"/>
    <p:sldId id="373" r:id="rId91"/>
    <p:sldId id="371" r:id="rId92"/>
    <p:sldId id="369" r:id="rId93"/>
    <p:sldId id="390" r:id="rId94"/>
    <p:sldId id="374" r:id="rId95"/>
    <p:sldId id="335" r:id="rId96"/>
    <p:sldId id="333" r:id="rId97"/>
    <p:sldId id="336" r:id="rId98"/>
    <p:sldId id="346" r:id="rId99"/>
    <p:sldId id="347" r:id="rId100"/>
    <p:sldId id="276" r:id="rId101"/>
    <p:sldId id="337" r:id="rId102"/>
    <p:sldId id="383" r:id="rId103"/>
    <p:sldId id="375" r:id="rId104"/>
    <p:sldId id="338" r:id="rId105"/>
    <p:sldId id="342" r:id="rId106"/>
    <p:sldId id="380" r:id="rId107"/>
    <p:sldId id="339" r:id="rId108"/>
    <p:sldId id="341" r:id="rId109"/>
    <p:sldId id="280" r:id="rId110"/>
    <p:sldId id="287" r:id="rId111"/>
    <p:sldId id="286" r:id="rId112"/>
    <p:sldId id="288" r:id="rId113"/>
    <p:sldId id="302" r:id="rId114"/>
    <p:sldId id="289" r:id="rId115"/>
    <p:sldId id="290" r:id="rId116"/>
    <p:sldId id="277" r:id="rId117"/>
    <p:sldId id="291" r:id="rId118"/>
    <p:sldId id="292" r:id="rId119"/>
    <p:sldId id="303" r:id="rId120"/>
    <p:sldId id="279" r:id="rId121"/>
    <p:sldId id="304" r:id="rId122"/>
    <p:sldId id="391" r:id="rId123"/>
    <p:sldId id="402" r:id="rId124"/>
    <p:sldId id="392" r:id="rId125"/>
    <p:sldId id="399" r:id="rId126"/>
    <p:sldId id="400" r:id="rId127"/>
    <p:sldId id="401"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77" d="100"/>
          <a:sy n="77" d="100"/>
        </p:scale>
        <p:origin x="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D36B02-00A1-463D-8F61-DA04CF8C969C}" type="datetimeFigureOut">
              <a:rPr lang="en-IN" smtClean="0"/>
              <a:t>29-06-2018</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7F0F9-450A-4997-890F-F2950AA4B078}" type="slidenum">
              <a:rPr lang="en-IN" smtClean="0"/>
              <a:t>‹#›</a:t>
            </a:fld>
            <a:endParaRPr lang="en-IN"/>
          </a:p>
        </p:txBody>
      </p:sp>
    </p:spTree>
    <p:extLst>
      <p:ext uri="{BB962C8B-B14F-4D97-AF65-F5344CB8AC3E}">
        <p14:creationId xmlns:p14="http://schemas.microsoft.com/office/powerpoint/2010/main" val="937071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ตัวแทนรูปบนภาพนิ่ง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ตัวแทนบันทึกย่อ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dirty="0" smtClean="0">
                <a:cs typeface="Cordia New" pitchFamily="34" charset="-34"/>
              </a:rPr>
              <a:t>, but a number of other well-known figures have been diagnosed as well, including Lucille Ball, John Ritter, and Dr. Michael </a:t>
            </a:r>
            <a:r>
              <a:rPr lang="en-US" sz="1800" dirty="0" err="1" smtClean="0">
                <a:cs typeface="Cordia New" pitchFamily="34" charset="-34"/>
              </a:rPr>
              <a:t>DeBakey</a:t>
            </a:r>
            <a:r>
              <a:rPr lang="en-US" sz="1800" dirty="0" smtClean="0">
                <a:cs typeface="Cordia New" pitchFamily="34" charset="-34"/>
              </a:rPr>
              <a:t>.</a:t>
            </a:r>
            <a:endParaRPr lang="th-TH" sz="1800" dirty="0" smtClean="0"/>
          </a:p>
          <a:p>
            <a:pPr eaLnBrk="1" hangingPunct="1">
              <a:spcBef>
                <a:spcPct val="0"/>
              </a:spcBef>
            </a:pPr>
            <a:endParaRPr lang="th-TH" sz="1800" dirty="0" smtClean="0"/>
          </a:p>
        </p:txBody>
      </p:sp>
      <p:sp>
        <p:nvSpPr>
          <p:cNvPr id="49156" name="ตัวแทนหมายเลขภาพนิ่ง 3"/>
          <p:cNvSpPr>
            <a:spLocks noGrp="1"/>
          </p:cNvSpPr>
          <p:nvPr>
            <p:ph type="sldNum" sz="quarter" idx="5"/>
          </p:nvPr>
        </p:nvSpPr>
        <p:spPr bwMode="auto">
          <a:ln>
            <a:miter lim="800000"/>
            <a:headEnd/>
            <a:tailEnd/>
          </a:ln>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fld id="{C7536A24-C5BE-4ED6-9735-4437AFD61C78}" type="slidenum">
              <a:rPr lang="th-TH" sz="1200">
                <a:latin typeface="Calibri" panose="020F0502020204030204" pitchFamily="34" charset="0"/>
                <a:cs typeface="Cordia New" pitchFamily="34" charset="-34"/>
              </a:rPr>
              <a:pPr eaLnBrk="1" hangingPunct="1"/>
              <a:t>3</a:t>
            </a:fld>
            <a:endParaRPr lang="th-TH" sz="1200">
              <a:latin typeface="Calibri" panose="020F0502020204030204" pitchFamily="34" charset="0"/>
              <a:cs typeface="Cordia New" pitchFamily="34" charset="-34"/>
            </a:endParaRPr>
          </a:p>
        </p:txBody>
      </p:sp>
    </p:spTree>
    <p:extLst>
      <p:ext uri="{BB962C8B-B14F-4D97-AF65-F5344CB8AC3E}">
        <p14:creationId xmlns:p14="http://schemas.microsoft.com/office/powerpoint/2010/main" val="1052314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weigh the risks of surgery in a low-volume center versus the risk associated with a delay in transfer to a site with expertise</a:t>
            </a:r>
          </a:p>
          <a:p>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67</a:t>
            </a:fld>
            <a:endParaRPr lang="en-IN"/>
          </a:p>
        </p:txBody>
      </p:sp>
    </p:spTree>
    <p:extLst>
      <p:ext uri="{BB962C8B-B14F-4D97-AF65-F5344CB8AC3E}">
        <p14:creationId xmlns:p14="http://schemas.microsoft.com/office/powerpoint/2010/main" val="2100422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71</a:t>
            </a:fld>
            <a:endParaRPr lang="en-IN"/>
          </a:p>
        </p:txBody>
      </p:sp>
    </p:spTree>
    <p:extLst>
      <p:ext uri="{BB962C8B-B14F-4D97-AF65-F5344CB8AC3E}">
        <p14:creationId xmlns:p14="http://schemas.microsoft.com/office/powerpoint/2010/main" val="255023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Pledgeted</a:t>
            </a:r>
            <a:r>
              <a:rPr lang="en-US" sz="1200" b="0" i="0" u="none" strike="noStrike" kern="1200" baseline="0" dirty="0" smtClean="0">
                <a:solidFill>
                  <a:schemeClr val="tx1"/>
                </a:solidFill>
                <a:latin typeface="+mn-lt"/>
                <a:ea typeface="+mn-ea"/>
                <a:cs typeface="+mn-cs"/>
              </a:rPr>
              <a:t>, double-armed, polypropylene sutures are placed across each detached commissure and through outer</a:t>
            </a:r>
          </a:p>
          <a:p>
            <a:r>
              <a:rPr lang="en-US" sz="1200" b="0" i="0" u="none" strike="noStrike" kern="1200" baseline="0" dirty="0" smtClean="0">
                <a:solidFill>
                  <a:schemeClr val="tx1"/>
                </a:solidFill>
                <a:latin typeface="+mn-lt"/>
                <a:ea typeface="+mn-ea"/>
                <a:cs typeface="+mn-cs"/>
              </a:rPr>
              <a:t>layer of aorta, and are tied over a second </a:t>
            </a:r>
            <a:r>
              <a:rPr lang="en-US" sz="1200" b="0" i="0" u="none" strike="noStrike" kern="1200" baseline="0" dirty="0" err="1" smtClean="0">
                <a:solidFill>
                  <a:schemeClr val="tx1"/>
                </a:solidFill>
                <a:latin typeface="+mn-lt"/>
                <a:ea typeface="+mn-ea"/>
                <a:cs typeface="+mn-cs"/>
              </a:rPr>
              <a:t>pledget</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Inset: </a:t>
            </a:r>
            <a:r>
              <a:rPr lang="en-US" sz="1200" b="0" i="0" u="none" strike="noStrike" kern="1200" baseline="0" dirty="0" smtClean="0">
                <a:solidFill>
                  <a:schemeClr val="tx1"/>
                </a:solidFill>
                <a:latin typeface="+mn-lt"/>
                <a:ea typeface="+mn-ea"/>
                <a:cs typeface="+mn-cs"/>
              </a:rPr>
              <a:t>Gelatin-resorcinol-formaldehyde or other glue may be used to obliterate false</a:t>
            </a:r>
          </a:p>
          <a:p>
            <a:r>
              <a:rPr lang="en-US" sz="1200" b="0" i="0" u="none" strike="noStrike" kern="1200" baseline="0" dirty="0" smtClean="0">
                <a:solidFill>
                  <a:schemeClr val="tx1"/>
                </a:solidFill>
                <a:latin typeface="+mn-lt"/>
                <a:ea typeface="+mn-ea"/>
                <a:cs typeface="+mn-cs"/>
              </a:rPr>
              <a:t>lumen. </a:t>
            </a:r>
            <a:r>
              <a:rPr lang="en-US" sz="1200" b="1" i="0" u="none" strike="noStrike" kern="1200" baseline="0" dirty="0" smtClean="0">
                <a:solidFill>
                  <a:schemeClr val="tx1"/>
                </a:solidFill>
                <a:latin typeface="+mn-lt"/>
                <a:ea typeface="+mn-ea"/>
                <a:cs typeface="+mn-cs"/>
              </a:rPr>
              <a:t>E, </a:t>
            </a:r>
            <a:r>
              <a:rPr lang="en-US" sz="1200" b="0" i="0" u="none" strike="noStrike" kern="1200" baseline="0" dirty="0" smtClean="0">
                <a:solidFill>
                  <a:schemeClr val="tx1"/>
                </a:solidFill>
                <a:latin typeface="+mn-lt"/>
                <a:ea typeface="+mn-ea"/>
                <a:cs typeface="+mn-cs"/>
              </a:rPr>
              <a:t>Disrupted layers of aorta are approximated between strips of </a:t>
            </a:r>
            <a:r>
              <a:rPr lang="en-US" sz="1200" b="0" i="0" u="none" strike="noStrike" kern="1200" baseline="0" dirty="0" err="1" smtClean="0">
                <a:solidFill>
                  <a:schemeClr val="tx1"/>
                </a:solidFill>
                <a:latin typeface="+mn-lt"/>
                <a:ea typeface="+mn-ea"/>
                <a:cs typeface="+mn-cs"/>
              </a:rPr>
              <a:t>polytetrafluoroethylene</a:t>
            </a:r>
            <a:r>
              <a:rPr lang="en-US" sz="1200" b="0" i="0" u="none" strike="noStrike" kern="1200" baseline="0" dirty="0" smtClean="0">
                <a:solidFill>
                  <a:schemeClr val="tx1"/>
                </a:solidFill>
                <a:latin typeface="+mn-lt"/>
                <a:ea typeface="+mn-ea"/>
                <a:cs typeface="+mn-cs"/>
              </a:rPr>
              <a:t> (PTFE) felt or pericardium and are secured</a:t>
            </a:r>
          </a:p>
          <a:p>
            <a:r>
              <a:rPr lang="en-US" sz="1200" b="0" i="0" u="none" strike="noStrike" kern="1200" baseline="0" dirty="0" smtClean="0">
                <a:solidFill>
                  <a:schemeClr val="tx1"/>
                </a:solidFill>
                <a:latin typeface="+mn-lt"/>
                <a:ea typeface="+mn-ea"/>
                <a:cs typeface="+mn-cs"/>
              </a:rPr>
              <a:t>with multiple polypropylene mattress sutures</a:t>
            </a:r>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72</a:t>
            </a:fld>
            <a:endParaRPr lang="en-IN"/>
          </a:p>
        </p:txBody>
      </p:sp>
    </p:spTree>
    <p:extLst>
      <p:ext uri="{BB962C8B-B14F-4D97-AF65-F5344CB8AC3E}">
        <p14:creationId xmlns:p14="http://schemas.microsoft.com/office/powerpoint/2010/main" val="3106356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15EC8-A332-C044-B1D2-A8496DC92BE6}" type="slidenum">
              <a:rPr lang="en-US"/>
              <a:pPr/>
              <a:t>113</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dirty="0"/>
              <a:t>-Intramural bleeding within vasa </a:t>
            </a:r>
            <a:r>
              <a:rPr lang="en-US" dirty="0" err="1"/>
              <a:t>vasorum</a:t>
            </a:r>
            <a:r>
              <a:rPr lang="en-US" dirty="0"/>
              <a:t> of the media layer, </a:t>
            </a:r>
            <a:r>
              <a:rPr lang="en-US" dirty="0" err="1"/>
              <a:t>I.e</a:t>
            </a:r>
            <a:r>
              <a:rPr lang="en-US" dirty="0"/>
              <a:t> intact </a:t>
            </a:r>
            <a:r>
              <a:rPr lang="en-US" dirty="0" smtClean="0"/>
              <a:t>intima!</a:t>
            </a:r>
            <a:r>
              <a:rPr lang="en-US" baseline="0" dirty="0" smtClean="0"/>
              <a:t> </a:t>
            </a:r>
            <a:r>
              <a:rPr lang="en-US" dirty="0" smtClean="0"/>
              <a:t>-</a:t>
            </a:r>
            <a:r>
              <a:rPr lang="en-US" dirty="0"/>
              <a:t>Classified the same way as AD. Male=Female, unlike in AD</a:t>
            </a:r>
            <a:r>
              <a:rPr lang="en-US" dirty="0" smtClean="0"/>
              <a:t>.-</a:t>
            </a:r>
            <a:r>
              <a:rPr lang="en-US" dirty="0"/>
              <a:t>Mostly self-resolving (80%, </a:t>
            </a:r>
            <a:r>
              <a:rPr lang="en-US" dirty="0" err="1"/>
              <a:t>esp</a:t>
            </a:r>
            <a:r>
              <a:rPr lang="en-US" dirty="0"/>
              <a:t> if &lt;2cm thick). Does not typically wedge around the True lumen in spirals like in AD. Upper image shows </a:t>
            </a:r>
            <a:r>
              <a:rPr lang="en-US" dirty="0" err="1"/>
              <a:t>hyperdensity</a:t>
            </a:r>
            <a:r>
              <a:rPr lang="en-US" dirty="0"/>
              <a:t> due to NECT study (can be mistaken as AD with thrombus in the false lumen). Lower images are CECT. </a:t>
            </a:r>
            <a:r>
              <a:rPr lang="en-US" dirty="0" err="1"/>
              <a:t>Calicifications</a:t>
            </a:r>
            <a:r>
              <a:rPr lang="en-US" dirty="0"/>
              <a:t> surround (like in AD) the True lumen.</a:t>
            </a:r>
          </a:p>
          <a:p>
            <a:r>
              <a:rPr lang="en-US" dirty="0"/>
              <a:t>-Higher mortality if &gt;2cm think, &gt;5cm length of Aorta involved, complicated by rupture into pericardium or pleura. Other complications include progression into AD in 18-47% of cases (worse if associated with PAU), rupture, formation of  </a:t>
            </a:r>
            <a:r>
              <a:rPr lang="en-US" dirty="0" err="1"/>
              <a:t>pseudoaneurysms</a:t>
            </a:r>
            <a:r>
              <a:rPr lang="en-US" dirty="0"/>
              <a:t>.</a:t>
            </a:r>
          </a:p>
          <a:p>
            <a:endParaRPr lang="en-US" dirty="0"/>
          </a:p>
        </p:txBody>
      </p:sp>
    </p:spTree>
    <p:extLst>
      <p:ext uri="{BB962C8B-B14F-4D97-AF65-F5344CB8AC3E}">
        <p14:creationId xmlns:p14="http://schemas.microsoft.com/office/powerpoint/2010/main" val="4235533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2.</a:t>
            </a:r>
            <a:r>
              <a:rPr lang="en-US" sz="1200" b="1" i="0" u="none" strike="noStrike" kern="1200" baseline="0" dirty="0" smtClean="0">
                <a:solidFill>
                  <a:schemeClr val="tx1"/>
                </a:solidFill>
                <a:latin typeface="+mn-lt"/>
                <a:ea typeface="+mn-ea"/>
                <a:cs typeface="+mn-cs"/>
              </a:rPr>
              <a:t> A, </a:t>
            </a:r>
            <a:r>
              <a:rPr lang="en-US" sz="1200" b="0" i="0" u="none" strike="noStrike" kern="1200" baseline="0" dirty="0" smtClean="0">
                <a:solidFill>
                  <a:schemeClr val="tx1"/>
                </a:solidFill>
                <a:latin typeface="+mn-lt"/>
                <a:ea typeface="+mn-ea"/>
                <a:cs typeface="+mn-cs"/>
              </a:rPr>
              <a:t>Computed tomography image of intramural hematoma (IMH) in descending thoracic aorta at diagnosis of acute aortic syndrome.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Development of two </a:t>
            </a:r>
            <a:r>
              <a:rPr lang="en-US" sz="1200" b="0" i="0" u="none" strike="noStrike" kern="1200" baseline="0" dirty="0" err="1" smtClean="0">
                <a:solidFill>
                  <a:schemeClr val="tx1"/>
                </a:solidFill>
                <a:latin typeface="+mn-lt"/>
                <a:ea typeface="+mn-ea"/>
                <a:cs typeface="+mn-cs"/>
              </a:rPr>
              <a:t>ulcerlike</a:t>
            </a:r>
            <a:r>
              <a:rPr lang="en-US" sz="1200" b="0" i="0" u="none" strike="noStrike" kern="1200" baseline="0" dirty="0" smtClean="0">
                <a:solidFill>
                  <a:schemeClr val="tx1"/>
                </a:solidFill>
                <a:latin typeface="+mn-lt"/>
                <a:ea typeface="+mn-ea"/>
                <a:cs typeface="+mn-cs"/>
              </a:rPr>
              <a:t> projections in the same patient at 6 months (</a:t>
            </a:r>
            <a:r>
              <a:rPr lang="en-US" sz="1200" b="0" i="1" u="none" strike="noStrike" kern="1200" baseline="0" dirty="0" smtClean="0">
                <a:solidFill>
                  <a:schemeClr val="tx1"/>
                </a:solidFill>
                <a:latin typeface="+mn-lt"/>
                <a:ea typeface="+mn-ea"/>
                <a:cs typeface="+mn-cs"/>
              </a:rPr>
              <a:t>black arrows</a:t>
            </a:r>
            <a:r>
              <a:rPr lang="en-US" sz="1200" b="0" i="0" u="none" strike="noStrike" kern="1200" baseline="0" dirty="0" smtClean="0">
                <a:solidFill>
                  <a:schemeClr val="tx1"/>
                </a:solidFill>
                <a:latin typeface="+mn-lt"/>
                <a:ea typeface="+mn-ea"/>
                <a:cs typeface="+mn-cs"/>
              </a:rPr>
              <a:t>)</a:t>
            </a:r>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114</a:t>
            </a:fld>
            <a:endParaRPr lang="en-IN"/>
          </a:p>
        </p:txBody>
      </p:sp>
    </p:spTree>
    <p:extLst>
      <p:ext uri="{BB962C8B-B14F-4D97-AF65-F5344CB8AC3E}">
        <p14:creationId xmlns:p14="http://schemas.microsoft.com/office/powerpoint/2010/main" val="158810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Computed tomography images showing complete </a:t>
            </a:r>
            <a:r>
              <a:rPr lang="en-US" sz="1200" b="0" i="0" u="none" strike="noStrike" kern="1200" baseline="0" dirty="0" err="1" smtClean="0">
                <a:solidFill>
                  <a:schemeClr val="tx1"/>
                </a:solidFill>
                <a:latin typeface="+mn-lt"/>
                <a:ea typeface="+mn-ea"/>
                <a:cs typeface="+mn-cs"/>
              </a:rPr>
              <a:t>resorption</a:t>
            </a:r>
            <a:r>
              <a:rPr lang="en-US" sz="1200" b="0" i="0" u="none" strike="noStrike" kern="1200" baseline="0" dirty="0" smtClean="0">
                <a:solidFill>
                  <a:schemeClr val="tx1"/>
                </a:solidFill>
                <a:latin typeface="+mn-lt"/>
                <a:ea typeface="+mn-ea"/>
                <a:cs typeface="+mn-cs"/>
              </a:rPr>
              <a:t> of a proximal hematoma </a:t>
            </a:r>
            <a:r>
              <a:rPr lang="en-US" sz="1200" b="1" i="0" u="none" strike="noStrike" kern="1200" baseline="0" dirty="0" smtClean="0">
                <a:solidFill>
                  <a:schemeClr val="tx1"/>
                </a:solidFill>
                <a:latin typeface="+mn-lt"/>
                <a:ea typeface="+mn-ea"/>
                <a:cs typeface="+mn-cs"/>
              </a:rPr>
              <a:t>(upper panels) </a:t>
            </a:r>
            <a:r>
              <a:rPr lang="en-US" sz="1200" b="0" i="0" u="none" strike="noStrike" kern="1200" baseline="0" dirty="0" smtClean="0">
                <a:solidFill>
                  <a:schemeClr val="tx1"/>
                </a:solidFill>
                <a:latin typeface="+mn-lt"/>
                <a:ea typeface="+mn-ea"/>
                <a:cs typeface="+mn-cs"/>
              </a:rPr>
              <a:t>and development of typical aortic dissection during medical treatment</a:t>
            </a:r>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115</a:t>
            </a:fld>
            <a:endParaRPr lang="en-IN"/>
          </a:p>
        </p:txBody>
      </p:sp>
    </p:spTree>
    <p:extLst>
      <p:ext uri="{BB962C8B-B14F-4D97-AF65-F5344CB8AC3E}">
        <p14:creationId xmlns:p14="http://schemas.microsoft.com/office/powerpoint/2010/main" val="2643314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Complete resolution of type B IMH has been described in more than 50% in some series, whereas others have progressed to frank dissection (5%), localized dissection or ULP </a:t>
            </a:r>
            <a:r>
              <a:rPr lang="en-IN" sz="1200" b="0" i="0" u="none" strike="noStrike" kern="1200" baseline="0" dirty="0" smtClean="0">
                <a:solidFill>
                  <a:schemeClr val="tx1"/>
                </a:solidFill>
                <a:latin typeface="+mn-lt"/>
                <a:ea typeface="+mn-ea"/>
                <a:cs typeface="+mn-cs"/>
              </a:rPr>
              <a:t>(25%), rupture (4%), or late aneurysm formation (27%).</a:t>
            </a:r>
            <a:r>
              <a:rPr lang="en-US" sz="1200" b="0" i="0" u="none" strike="noStrike" kern="1200" baseline="0" dirty="0" smtClean="0">
                <a:solidFill>
                  <a:schemeClr val="tx1"/>
                </a:solidFill>
                <a:latin typeface="+mn-lt"/>
                <a:ea typeface="+mn-ea"/>
                <a:cs typeface="+mn-cs"/>
              </a:rPr>
              <a:t> The role of TEVAR is unclear in this disorder because there is no intimal defect or patent false lumen</a:t>
            </a:r>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116</a:t>
            </a:fld>
            <a:endParaRPr lang="en-IN"/>
          </a:p>
        </p:txBody>
      </p:sp>
    </p:spTree>
    <p:extLst>
      <p:ext uri="{BB962C8B-B14F-4D97-AF65-F5344CB8AC3E}">
        <p14:creationId xmlns:p14="http://schemas.microsoft.com/office/powerpoint/2010/main" val="1031657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993499-FDB0-2744-A7B9-E875C8E2463E}" type="slidenum">
              <a:rPr lang="en-US"/>
              <a:pPr/>
              <a:t>119</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t>-Always associated with athermatous plaque (mostly calcified) and within the descending aorta w/o intimal flap, usually multiple and smaller than AD and IMH, so Rx if required is usually endovascular. Patients almost always have atherosclerosis elsewhere, like CAD, CVD, and PAD, so although rarely cause classical AD, but patient may die of other causes of vasculopathy. Most common cause of saccular aneurysm, and in 40-50% may rupture. If associated with IMH then worse prognosis.</a:t>
            </a:r>
          </a:p>
          <a:p>
            <a:r>
              <a:rPr lang="en-US"/>
              <a:t>-Classified in the same way as AD.</a:t>
            </a:r>
          </a:p>
        </p:txBody>
      </p:sp>
    </p:spTree>
    <p:extLst>
      <p:ext uri="{BB962C8B-B14F-4D97-AF65-F5344CB8AC3E}">
        <p14:creationId xmlns:p14="http://schemas.microsoft.com/office/powerpoint/2010/main" val="3966419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0AB28-BBF4-3A43-8940-C52CC8D85B95}" type="slidenum">
              <a:rPr lang="en-US"/>
              <a:pPr/>
              <a:t>121</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a:t>-Already discussed above!</a:t>
            </a:r>
          </a:p>
        </p:txBody>
      </p:sp>
    </p:spTree>
    <p:extLst>
      <p:ext uri="{BB962C8B-B14F-4D97-AF65-F5344CB8AC3E}">
        <p14:creationId xmlns:p14="http://schemas.microsoft.com/office/powerpoint/2010/main" val="2588225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death in 2008 at the age of 99</a:t>
            </a:r>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5</a:t>
            </a:fld>
            <a:endParaRPr lang="en-IN"/>
          </a:p>
        </p:txBody>
      </p:sp>
    </p:spTree>
    <p:extLst>
      <p:ext uri="{BB962C8B-B14F-4D97-AF65-F5344CB8AC3E}">
        <p14:creationId xmlns:p14="http://schemas.microsoft.com/office/powerpoint/2010/main" val="2186414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IRAD registry of 4428 </a:t>
            </a:r>
            <a:r>
              <a:rPr lang="en-US" sz="1200" b="0" i="0" u="none" strike="noStrike" kern="1200" baseline="0" dirty="0" err="1" smtClean="0">
                <a:solidFill>
                  <a:schemeClr val="tx1"/>
                </a:solidFill>
                <a:latin typeface="+mn-lt"/>
                <a:ea typeface="+mn-ea"/>
                <a:cs typeface="+mn-cs"/>
              </a:rPr>
              <a:t>patients,conditions</a:t>
            </a:r>
            <a:r>
              <a:rPr lang="en-US" sz="1200" b="0" i="0" u="none" strike="noStrike" kern="1200" baseline="0" dirty="0" smtClean="0">
                <a:solidFill>
                  <a:schemeClr val="tx1"/>
                </a:solidFill>
                <a:latin typeface="+mn-lt"/>
                <a:ea typeface="+mn-ea"/>
                <a:cs typeface="+mn-cs"/>
              </a:rPr>
              <a:t> associated with dissection included: hypertension (77%), atherosclerosis (27%), previous cardiac surgery (16%), known aortic aneurysm (16%), MFS (4%), and iatrogenic condition (3%)</a:t>
            </a:r>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13</a:t>
            </a:fld>
            <a:endParaRPr lang="en-IN"/>
          </a:p>
        </p:txBody>
      </p:sp>
    </p:spTree>
    <p:extLst>
      <p:ext uri="{BB962C8B-B14F-4D97-AF65-F5344CB8AC3E}">
        <p14:creationId xmlns:p14="http://schemas.microsoft.com/office/powerpoint/2010/main" val="176386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19</a:t>
            </a:fld>
            <a:endParaRPr lang="en-IN"/>
          </a:p>
        </p:txBody>
      </p:sp>
    </p:spTree>
    <p:extLst>
      <p:ext uri="{BB962C8B-B14F-4D97-AF65-F5344CB8AC3E}">
        <p14:creationId xmlns:p14="http://schemas.microsoft.com/office/powerpoint/2010/main" val="815090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Anterior </a:t>
            </a:r>
            <a:r>
              <a:rPr lang="en-US" sz="1200" b="0" i="0" u="none" strike="noStrike" kern="1200" baseline="0" dirty="0" smtClean="0">
                <a:solidFill>
                  <a:schemeClr val="tx1"/>
                </a:solidFill>
                <a:latin typeface="+mn-lt"/>
                <a:ea typeface="+mn-ea"/>
                <a:cs typeface="+mn-cs"/>
              </a:rPr>
              <a:t>chest pain is more commonly associated with Type A </a:t>
            </a:r>
            <a:r>
              <a:rPr lang="en-US" sz="1200" b="0" i="0" u="none" strike="noStrike" kern="1200" baseline="0" dirty="0" err="1" smtClean="0">
                <a:solidFill>
                  <a:schemeClr val="tx1"/>
                </a:solidFill>
                <a:latin typeface="+mn-lt"/>
                <a:ea typeface="+mn-ea"/>
                <a:cs typeface="+mn-cs"/>
              </a:rPr>
              <a:t>AD,whereas</a:t>
            </a:r>
            <a:r>
              <a:rPr lang="en-US" sz="1200" b="0" i="0" u="none" strike="noStrike" kern="1200" baseline="0" dirty="0" smtClean="0">
                <a:solidFill>
                  <a:schemeClr val="tx1"/>
                </a:solidFill>
                <a:latin typeface="+mn-lt"/>
                <a:ea typeface="+mn-ea"/>
                <a:cs typeface="+mn-cs"/>
              </a:rPr>
              <a:t> patients with Type B dissection present more frequently with pain in the back or abdomen</a:t>
            </a:r>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20</a:t>
            </a:fld>
            <a:endParaRPr lang="en-IN"/>
          </a:p>
        </p:txBody>
      </p:sp>
    </p:spTree>
    <p:extLst>
      <p:ext uri="{BB962C8B-B14F-4D97-AF65-F5344CB8AC3E}">
        <p14:creationId xmlns:p14="http://schemas.microsoft.com/office/powerpoint/2010/main" val="4076720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Less common neurologic manifestations </a:t>
            </a:r>
            <a:r>
              <a:rPr lang="en-US" dirty="0" smtClean="0"/>
              <a:t>: </a:t>
            </a:r>
            <a:r>
              <a:rPr lang="en-US" dirty="0" err="1" smtClean="0"/>
              <a:t>seizures,transient</a:t>
            </a:r>
            <a:r>
              <a:rPr lang="en-US" dirty="0" smtClean="0"/>
              <a:t> global amnesia, ischemic neuropathy, disturbances in consciousness and coma, and </a:t>
            </a:r>
            <a:r>
              <a:rPr lang="en-US" dirty="0" err="1" smtClean="0"/>
              <a:t>paraparesis</a:t>
            </a:r>
            <a:r>
              <a:rPr lang="en-US" dirty="0" smtClean="0"/>
              <a:t> or paraplegia related to spinal cord ischemia. Coma and cerebral </a:t>
            </a:r>
            <a:r>
              <a:rPr lang="en-US" dirty="0" err="1" smtClean="0"/>
              <a:t>malperfusion</a:t>
            </a:r>
            <a:r>
              <a:rPr lang="en-US" dirty="0" smtClean="0"/>
              <a:t> are associated with poor outcomes</a:t>
            </a:r>
            <a:endParaRPr lang="en-IN" dirty="0" smtClean="0"/>
          </a:p>
          <a:p>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26</a:t>
            </a:fld>
            <a:endParaRPr lang="en-IN"/>
          </a:p>
        </p:txBody>
      </p:sp>
    </p:spTree>
    <p:extLst>
      <p:ext uri="{BB962C8B-B14F-4D97-AF65-F5344CB8AC3E}">
        <p14:creationId xmlns:p14="http://schemas.microsoft.com/office/powerpoint/2010/main" val="146457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5EC795-30DB-3642-80B7-3284B99A6358}" type="slidenum">
              <a:rPr lang="en-US"/>
              <a:pPr/>
              <a:t>42</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r>
              <a:rPr lang="en-US" dirty="0"/>
              <a:t>-True Lumen: Round or oval, usually smaller, can be surrounded my calcified intima, permanent systolic pressure (</a:t>
            </a:r>
            <a:r>
              <a:rPr lang="en-US" dirty="0" err="1"/>
              <a:t>doppler</a:t>
            </a:r>
            <a:r>
              <a:rPr lang="en-US" dirty="0"/>
              <a:t>), for type B AD it feeds celiac A, SMA, and </a:t>
            </a:r>
            <a:r>
              <a:rPr lang="en-US" dirty="0" err="1"/>
              <a:t>Rt</a:t>
            </a:r>
            <a:r>
              <a:rPr lang="en-US" dirty="0"/>
              <a:t> Renal A.</a:t>
            </a:r>
          </a:p>
          <a:p>
            <a:r>
              <a:rPr lang="en-US" dirty="0"/>
              <a:t>-False: Crescent, usually larger, usually on the outer curvature of the Aorta in Type A, delayed contrast filling (20-60 sec), wedge around the true lumen and can loop around is a spiral pattern and form CT contrast image called (bird beak), thrombi and cobwebs (secondary flap, </a:t>
            </a:r>
            <a:r>
              <a:rPr lang="en-US" dirty="0" err="1"/>
              <a:t>reminants</a:t>
            </a:r>
            <a:r>
              <a:rPr lang="en-US" dirty="0"/>
              <a:t> of media collagenous materials) are common, Lt Renal A usually originates from False lumen in Type B AD.</a:t>
            </a:r>
          </a:p>
        </p:txBody>
      </p:sp>
    </p:spTree>
    <p:extLst>
      <p:ext uri="{BB962C8B-B14F-4D97-AF65-F5344CB8AC3E}">
        <p14:creationId xmlns:p14="http://schemas.microsoft.com/office/powerpoint/2010/main" val="383451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44</a:t>
            </a:fld>
            <a:endParaRPr lang="en-IN"/>
          </a:p>
        </p:txBody>
      </p:sp>
    </p:spTree>
    <p:extLst>
      <p:ext uri="{BB962C8B-B14F-4D97-AF65-F5344CB8AC3E}">
        <p14:creationId xmlns:p14="http://schemas.microsoft.com/office/powerpoint/2010/main" val="244211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197F0F9-450A-4997-890F-F2950AA4B078}" type="slidenum">
              <a:rPr lang="en-IN" smtClean="0"/>
              <a:t>48</a:t>
            </a:fld>
            <a:endParaRPr lang="en-IN"/>
          </a:p>
        </p:txBody>
      </p:sp>
    </p:spTree>
    <p:extLst>
      <p:ext uri="{BB962C8B-B14F-4D97-AF65-F5344CB8AC3E}">
        <p14:creationId xmlns:p14="http://schemas.microsoft.com/office/powerpoint/2010/main" val="1468141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27B95A77-A25D-453E-83B6-D2EE23D13283}" type="datetimeFigureOut">
              <a:rPr lang="en-IN" smtClean="0"/>
              <a:t>29-06-2018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356FCD6-DE36-45E5-A283-CBDD21A0CACB}" type="slidenum">
              <a:rPr lang="en-IN" smtClean="0"/>
              <a:t>‹#›</a:t>
            </a:fld>
            <a:endParaRPr lang="en-IN"/>
          </a:p>
        </p:txBody>
      </p:sp>
    </p:spTree>
    <p:extLst>
      <p:ext uri="{BB962C8B-B14F-4D97-AF65-F5344CB8AC3E}">
        <p14:creationId xmlns:p14="http://schemas.microsoft.com/office/powerpoint/2010/main" val="248305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7B95A77-A25D-453E-83B6-D2EE23D13283}" type="datetimeFigureOut">
              <a:rPr lang="en-IN" smtClean="0"/>
              <a:t>29-06-2018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356FCD6-DE36-45E5-A283-CBDD21A0CACB}" type="slidenum">
              <a:rPr lang="en-IN" smtClean="0"/>
              <a:t>‹#›</a:t>
            </a:fld>
            <a:endParaRPr lang="en-IN"/>
          </a:p>
        </p:txBody>
      </p:sp>
    </p:spTree>
    <p:extLst>
      <p:ext uri="{BB962C8B-B14F-4D97-AF65-F5344CB8AC3E}">
        <p14:creationId xmlns:p14="http://schemas.microsoft.com/office/powerpoint/2010/main" val="1510487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7B95A77-A25D-453E-83B6-D2EE23D13283}" type="datetimeFigureOut">
              <a:rPr lang="en-IN" smtClean="0"/>
              <a:t>29-06-2018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356FCD6-DE36-45E5-A283-CBDD21A0CACB}" type="slidenum">
              <a:rPr lang="en-IN" smtClean="0"/>
              <a:t>‹#›</a:t>
            </a:fld>
            <a:endParaRPr lang="en-IN"/>
          </a:p>
        </p:txBody>
      </p:sp>
    </p:spTree>
    <p:extLst>
      <p:ext uri="{BB962C8B-B14F-4D97-AF65-F5344CB8AC3E}">
        <p14:creationId xmlns:p14="http://schemas.microsoft.com/office/powerpoint/2010/main" val="3542399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7B95A77-A25D-453E-83B6-D2EE23D13283}" type="datetimeFigureOut">
              <a:rPr lang="en-IN" smtClean="0"/>
              <a:t>29-06-2018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356FCD6-DE36-45E5-A283-CBDD21A0CACB}" type="slidenum">
              <a:rPr lang="en-IN" smtClean="0"/>
              <a:t>‹#›</a:t>
            </a:fld>
            <a:endParaRPr lang="en-IN"/>
          </a:p>
        </p:txBody>
      </p:sp>
    </p:spTree>
    <p:extLst>
      <p:ext uri="{BB962C8B-B14F-4D97-AF65-F5344CB8AC3E}">
        <p14:creationId xmlns:p14="http://schemas.microsoft.com/office/powerpoint/2010/main" val="3532721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B95A77-A25D-453E-83B6-D2EE23D13283}" type="datetimeFigureOut">
              <a:rPr lang="en-IN" smtClean="0"/>
              <a:t>29-06-2018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356FCD6-DE36-45E5-A283-CBDD21A0CACB}" type="slidenum">
              <a:rPr lang="en-IN" smtClean="0"/>
              <a:t>‹#›</a:t>
            </a:fld>
            <a:endParaRPr lang="en-IN"/>
          </a:p>
        </p:txBody>
      </p:sp>
    </p:spTree>
    <p:extLst>
      <p:ext uri="{BB962C8B-B14F-4D97-AF65-F5344CB8AC3E}">
        <p14:creationId xmlns:p14="http://schemas.microsoft.com/office/powerpoint/2010/main" val="219477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27B95A77-A25D-453E-83B6-D2EE23D13283}" type="datetimeFigureOut">
              <a:rPr lang="en-IN" smtClean="0"/>
              <a:t>29-06-2018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356FCD6-DE36-45E5-A283-CBDD21A0CACB}" type="slidenum">
              <a:rPr lang="en-IN" smtClean="0"/>
              <a:t>‹#›</a:t>
            </a:fld>
            <a:endParaRPr lang="en-IN"/>
          </a:p>
        </p:txBody>
      </p:sp>
    </p:spTree>
    <p:extLst>
      <p:ext uri="{BB962C8B-B14F-4D97-AF65-F5344CB8AC3E}">
        <p14:creationId xmlns:p14="http://schemas.microsoft.com/office/powerpoint/2010/main" val="116981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27B95A77-A25D-453E-83B6-D2EE23D13283}" type="datetimeFigureOut">
              <a:rPr lang="en-IN" smtClean="0"/>
              <a:t>29-06-2018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356FCD6-DE36-45E5-A283-CBDD21A0CACB}" type="slidenum">
              <a:rPr lang="en-IN" smtClean="0"/>
              <a:t>‹#›</a:t>
            </a:fld>
            <a:endParaRPr lang="en-IN"/>
          </a:p>
        </p:txBody>
      </p:sp>
    </p:spTree>
    <p:extLst>
      <p:ext uri="{BB962C8B-B14F-4D97-AF65-F5344CB8AC3E}">
        <p14:creationId xmlns:p14="http://schemas.microsoft.com/office/powerpoint/2010/main" val="262343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27B95A77-A25D-453E-83B6-D2EE23D13283}" type="datetimeFigureOut">
              <a:rPr lang="en-IN" smtClean="0"/>
              <a:t>29-06-2018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356FCD6-DE36-45E5-A283-CBDD21A0CACB}" type="slidenum">
              <a:rPr lang="en-IN" smtClean="0"/>
              <a:t>‹#›</a:t>
            </a:fld>
            <a:endParaRPr lang="en-IN"/>
          </a:p>
        </p:txBody>
      </p:sp>
    </p:spTree>
    <p:extLst>
      <p:ext uri="{BB962C8B-B14F-4D97-AF65-F5344CB8AC3E}">
        <p14:creationId xmlns:p14="http://schemas.microsoft.com/office/powerpoint/2010/main" val="317162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95A77-A25D-453E-83B6-D2EE23D13283}" type="datetimeFigureOut">
              <a:rPr lang="en-IN" smtClean="0"/>
              <a:t>29-06-2018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356FCD6-DE36-45E5-A283-CBDD21A0CACB}" type="slidenum">
              <a:rPr lang="en-IN" smtClean="0"/>
              <a:t>‹#›</a:t>
            </a:fld>
            <a:endParaRPr lang="en-IN"/>
          </a:p>
        </p:txBody>
      </p:sp>
    </p:spTree>
    <p:extLst>
      <p:ext uri="{BB962C8B-B14F-4D97-AF65-F5344CB8AC3E}">
        <p14:creationId xmlns:p14="http://schemas.microsoft.com/office/powerpoint/2010/main" val="1368529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B95A77-A25D-453E-83B6-D2EE23D13283}" type="datetimeFigureOut">
              <a:rPr lang="en-IN" smtClean="0"/>
              <a:t>29-06-2018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356FCD6-DE36-45E5-A283-CBDD21A0CACB}" type="slidenum">
              <a:rPr lang="en-IN" smtClean="0"/>
              <a:t>‹#›</a:t>
            </a:fld>
            <a:endParaRPr lang="en-IN"/>
          </a:p>
        </p:txBody>
      </p:sp>
    </p:spTree>
    <p:extLst>
      <p:ext uri="{BB962C8B-B14F-4D97-AF65-F5344CB8AC3E}">
        <p14:creationId xmlns:p14="http://schemas.microsoft.com/office/powerpoint/2010/main" val="1816066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B95A77-A25D-453E-83B6-D2EE23D13283}" type="datetimeFigureOut">
              <a:rPr lang="en-IN" smtClean="0"/>
              <a:t>29-06-2018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356FCD6-DE36-45E5-A283-CBDD21A0CACB}" type="slidenum">
              <a:rPr lang="en-IN" smtClean="0"/>
              <a:t>‹#›</a:t>
            </a:fld>
            <a:endParaRPr lang="en-IN"/>
          </a:p>
        </p:txBody>
      </p:sp>
    </p:spTree>
    <p:extLst>
      <p:ext uri="{BB962C8B-B14F-4D97-AF65-F5344CB8AC3E}">
        <p14:creationId xmlns:p14="http://schemas.microsoft.com/office/powerpoint/2010/main" val="676930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95A77-A25D-453E-83B6-D2EE23D13283}" type="datetimeFigureOut">
              <a:rPr lang="en-IN" smtClean="0"/>
              <a:t>29-06-2018</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6FCD6-DE36-45E5-A283-CBDD21A0CACB}" type="slidenum">
              <a:rPr lang="en-IN" smtClean="0"/>
              <a:t>‹#›</a:t>
            </a:fld>
            <a:endParaRPr lang="en-IN"/>
          </a:p>
        </p:txBody>
      </p:sp>
    </p:spTree>
    <p:extLst>
      <p:ext uri="{BB962C8B-B14F-4D97-AF65-F5344CB8AC3E}">
        <p14:creationId xmlns:p14="http://schemas.microsoft.com/office/powerpoint/2010/main" val="132016619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1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11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7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IN" sz="7200" b="1" dirty="0" smtClean="0">
                <a:solidFill>
                  <a:srgbClr val="0070C0"/>
                </a:solidFill>
              </a:rPr>
              <a:t>AORTIC DISSECTION</a:t>
            </a:r>
            <a:endParaRPr lang="en-IN" sz="7200" b="1" dirty="0">
              <a:solidFill>
                <a:srgbClr val="0070C0"/>
              </a:solidFill>
            </a:endParaRPr>
          </a:p>
        </p:txBody>
      </p:sp>
      <p:sp>
        <p:nvSpPr>
          <p:cNvPr id="3" name="Subtitle 2"/>
          <p:cNvSpPr>
            <a:spLocks noGrp="1"/>
          </p:cNvSpPr>
          <p:nvPr>
            <p:ph type="subTitle" idx="1"/>
          </p:nvPr>
        </p:nvSpPr>
        <p:spPr/>
        <p:txBody>
          <a:bodyPr/>
          <a:lstStyle/>
          <a:p>
            <a:r>
              <a:rPr lang="en-IN" dirty="0" smtClean="0"/>
              <a:t>DR NIYAS K NASEER</a:t>
            </a:r>
          </a:p>
          <a:p>
            <a:r>
              <a:rPr lang="en-IN" dirty="0" smtClean="0"/>
              <a:t>SR CARDIOLOGY</a:t>
            </a:r>
            <a:endParaRPr lang="en-IN" dirty="0"/>
          </a:p>
        </p:txBody>
      </p:sp>
    </p:spTree>
    <p:extLst>
      <p:ext uri="{BB962C8B-B14F-4D97-AF65-F5344CB8AC3E}">
        <p14:creationId xmlns:p14="http://schemas.microsoft.com/office/powerpoint/2010/main" val="2990257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CLASSIFICATION</a:t>
            </a:r>
            <a:endParaRPr lang="en-IN" b="1" dirty="0">
              <a:solidFill>
                <a:srgbClr val="0070C0"/>
              </a:solidFill>
            </a:endParaRPr>
          </a:p>
        </p:txBody>
      </p:sp>
      <p:sp>
        <p:nvSpPr>
          <p:cNvPr id="3" name="Content Placeholder 2"/>
          <p:cNvSpPr>
            <a:spLocks noGrp="1"/>
          </p:cNvSpPr>
          <p:nvPr>
            <p:ph idx="1"/>
          </p:nvPr>
        </p:nvSpPr>
        <p:spPr/>
        <p:txBody>
          <a:bodyPr/>
          <a:lstStyle/>
          <a:p>
            <a:endParaRPr lang="en-IN" dirty="0"/>
          </a:p>
        </p:txBody>
      </p:sp>
      <p:pic>
        <p:nvPicPr>
          <p:cNvPr id="4" name="Picture 3"/>
          <p:cNvPicPr>
            <a:picLocks noChangeAspect="1"/>
          </p:cNvPicPr>
          <p:nvPr/>
        </p:nvPicPr>
        <p:blipFill>
          <a:blip r:embed="rId2"/>
          <a:stretch>
            <a:fillRect/>
          </a:stretch>
        </p:blipFill>
        <p:spPr>
          <a:xfrm>
            <a:off x="838200" y="1825625"/>
            <a:ext cx="10515600" cy="4821810"/>
          </a:xfrm>
          <a:prstGeom prst="rect">
            <a:avLst/>
          </a:prstGeom>
        </p:spPr>
      </p:pic>
    </p:spTree>
    <p:extLst>
      <p:ext uri="{BB962C8B-B14F-4D97-AF65-F5344CB8AC3E}">
        <p14:creationId xmlns:p14="http://schemas.microsoft.com/office/powerpoint/2010/main" val="28042028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491690" y="85992"/>
            <a:ext cx="7747535" cy="6492875"/>
          </a:xfrm>
          <a:prstGeom prst="rect">
            <a:avLst/>
          </a:prstGeom>
        </p:spPr>
      </p:pic>
    </p:spTree>
    <p:extLst>
      <p:ext uri="{BB962C8B-B14F-4D97-AF65-F5344CB8AC3E}">
        <p14:creationId xmlns:p14="http://schemas.microsoft.com/office/powerpoint/2010/main" val="8186356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Long-Term Therapy and Follow-Up</a:t>
            </a:r>
            <a:endParaRPr lang="en-IN" dirty="0"/>
          </a:p>
        </p:txBody>
      </p:sp>
      <p:sp>
        <p:nvSpPr>
          <p:cNvPr id="3" name="Content Placeholder 2"/>
          <p:cNvSpPr>
            <a:spLocks noGrp="1"/>
          </p:cNvSpPr>
          <p:nvPr>
            <p:ph idx="1"/>
          </p:nvPr>
        </p:nvSpPr>
        <p:spPr/>
        <p:txBody>
          <a:bodyPr>
            <a:normAutofit/>
          </a:bodyPr>
          <a:lstStyle/>
          <a:p>
            <a:r>
              <a:rPr lang="en-US" dirty="0"/>
              <a:t>Short- and long-term survival rates for type A aortic dissection range between 52% and 94% at 1 </a:t>
            </a:r>
            <a:r>
              <a:rPr lang="en-US" dirty="0" smtClean="0"/>
              <a:t>year and </a:t>
            </a:r>
            <a:r>
              <a:rPr lang="en-US" dirty="0"/>
              <a:t>between 45% and 88% at 5 </a:t>
            </a:r>
            <a:r>
              <a:rPr lang="en-US" dirty="0" smtClean="0"/>
              <a:t>years Others </a:t>
            </a:r>
            <a:r>
              <a:rPr lang="en-US" dirty="0"/>
              <a:t>report that patients with type A dissection who </a:t>
            </a:r>
            <a:r>
              <a:rPr lang="en-US" dirty="0" smtClean="0"/>
              <a:t>survive surgery </a:t>
            </a:r>
            <a:r>
              <a:rPr lang="en-US" dirty="0"/>
              <a:t>have survival rates of approximately 90% at 1 year, 75% at 5 years, and 54% at 10 </a:t>
            </a:r>
            <a:r>
              <a:rPr lang="en-US" dirty="0" smtClean="0"/>
              <a:t>years</a:t>
            </a:r>
          </a:p>
          <a:p>
            <a:endParaRPr lang="en-US" dirty="0" smtClean="0"/>
          </a:p>
          <a:p>
            <a:r>
              <a:rPr lang="en-US" dirty="0" smtClean="0"/>
              <a:t>Medically </a:t>
            </a:r>
            <a:r>
              <a:rPr lang="en-US" dirty="0"/>
              <a:t>treated patients with type A aortic dissection have a very high mortality rate, in excess </a:t>
            </a:r>
            <a:r>
              <a:rPr lang="en-US" dirty="0" smtClean="0"/>
              <a:t>of 20</a:t>
            </a:r>
            <a:r>
              <a:rPr lang="en-US" dirty="0"/>
              <a:t>% by 24 hours and 50% in the first week after </a:t>
            </a:r>
            <a:r>
              <a:rPr lang="en-US" dirty="0" smtClean="0"/>
              <a:t>diagnosis</a:t>
            </a:r>
          </a:p>
        </p:txBody>
      </p:sp>
    </p:spTree>
    <p:extLst>
      <p:ext uri="{BB962C8B-B14F-4D97-AF65-F5344CB8AC3E}">
        <p14:creationId xmlns:p14="http://schemas.microsoft.com/office/powerpoint/2010/main" val="32938805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1786584" y="1690688"/>
            <a:ext cx="8123535" cy="4866929"/>
          </a:xfrm>
          <a:prstGeom prst="rect">
            <a:avLst/>
          </a:prstGeom>
        </p:spPr>
      </p:pic>
    </p:spTree>
    <p:extLst>
      <p:ext uri="{BB962C8B-B14F-4D97-AF65-F5344CB8AC3E}">
        <p14:creationId xmlns:p14="http://schemas.microsoft.com/office/powerpoint/2010/main" val="9756765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2662711" y="1522218"/>
            <a:ext cx="6515779" cy="4437171"/>
          </a:xfrm>
          <a:prstGeom prst="rect">
            <a:avLst/>
          </a:prstGeom>
        </p:spPr>
      </p:pic>
    </p:spTree>
    <p:extLst>
      <p:ext uri="{BB962C8B-B14F-4D97-AF65-F5344CB8AC3E}">
        <p14:creationId xmlns:p14="http://schemas.microsoft.com/office/powerpoint/2010/main" val="4678202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Long-term management after aortic dissection includes</a:t>
            </a:r>
            <a:endParaRPr lang="en-IN" b="1" dirty="0"/>
          </a:p>
        </p:txBody>
      </p:sp>
      <p:sp>
        <p:nvSpPr>
          <p:cNvPr id="3" name="Content Placeholder 2"/>
          <p:cNvSpPr>
            <a:spLocks noGrp="1"/>
          </p:cNvSpPr>
          <p:nvPr>
            <p:ph idx="1"/>
          </p:nvPr>
        </p:nvSpPr>
        <p:spPr/>
        <p:txBody>
          <a:bodyPr>
            <a:normAutofit fontScale="92500" lnSpcReduction="20000"/>
          </a:bodyPr>
          <a:lstStyle/>
          <a:p>
            <a:r>
              <a:rPr lang="en-US" dirty="0" smtClean="0"/>
              <a:t>medical therapy- </a:t>
            </a:r>
            <a:r>
              <a:rPr lang="en-US" dirty="0"/>
              <a:t>BP </a:t>
            </a:r>
            <a:r>
              <a:rPr lang="en-US" dirty="0" smtClean="0"/>
              <a:t>control</a:t>
            </a:r>
          </a:p>
          <a:p>
            <a:r>
              <a:rPr lang="en-US" dirty="0" smtClean="0"/>
              <a:t>screening the patient </a:t>
            </a:r>
            <a:r>
              <a:rPr lang="en-US" dirty="0"/>
              <a:t>and first-degree relatives for heritable disorders associated with aortic </a:t>
            </a:r>
            <a:r>
              <a:rPr lang="en-US" dirty="0" smtClean="0"/>
              <a:t>dissection</a:t>
            </a:r>
          </a:p>
          <a:p>
            <a:r>
              <a:rPr lang="en-US" dirty="0" smtClean="0"/>
              <a:t>serial imaging of </a:t>
            </a:r>
            <a:r>
              <a:rPr lang="en-US" dirty="0"/>
              <a:t>the </a:t>
            </a:r>
            <a:r>
              <a:rPr lang="en-US" dirty="0" smtClean="0"/>
              <a:t>aorta</a:t>
            </a:r>
          </a:p>
          <a:p>
            <a:r>
              <a:rPr lang="en-US" dirty="0" smtClean="0"/>
              <a:t>lifestyle modifications</a:t>
            </a:r>
          </a:p>
          <a:p>
            <a:r>
              <a:rPr lang="en-US" dirty="0" err="1" smtClean="0"/>
              <a:t>Betablockers</a:t>
            </a:r>
            <a:r>
              <a:rPr lang="en-US" dirty="0" smtClean="0"/>
              <a:t>  -drugs </a:t>
            </a:r>
            <a:r>
              <a:rPr lang="en-US" dirty="0"/>
              <a:t>of first choice </a:t>
            </a:r>
            <a:r>
              <a:rPr lang="en-US" dirty="0" smtClean="0"/>
              <a:t>(effect on </a:t>
            </a:r>
            <a:r>
              <a:rPr lang="en-US" dirty="0"/>
              <a:t>aortic stress and </a:t>
            </a:r>
            <a:r>
              <a:rPr lang="en-US" dirty="0" err="1"/>
              <a:t>dP</a:t>
            </a:r>
            <a:r>
              <a:rPr lang="en-US" dirty="0"/>
              <a:t>/</a:t>
            </a:r>
            <a:r>
              <a:rPr lang="en-US" dirty="0" err="1"/>
              <a:t>dt</a:t>
            </a:r>
            <a:r>
              <a:rPr lang="en-US" dirty="0"/>
              <a:t> and </a:t>
            </a:r>
            <a:r>
              <a:rPr lang="en-US" dirty="0" smtClean="0"/>
              <a:t>lower </a:t>
            </a:r>
            <a:r>
              <a:rPr lang="en-US" dirty="0"/>
              <a:t>requirement for late surgery in </a:t>
            </a:r>
            <a:r>
              <a:rPr lang="en-US" dirty="0" smtClean="0"/>
              <a:t>follow-up)</a:t>
            </a:r>
          </a:p>
          <a:p>
            <a:r>
              <a:rPr lang="en-US" dirty="0" smtClean="0"/>
              <a:t>Calcium channel blockers  and ACE inhibitors -improve </a:t>
            </a:r>
            <a:r>
              <a:rPr lang="en-US" dirty="0"/>
              <a:t>survival after type B </a:t>
            </a:r>
            <a:r>
              <a:rPr lang="en-US" dirty="0" smtClean="0"/>
              <a:t>dissection </a:t>
            </a:r>
            <a:r>
              <a:rPr lang="en-US" dirty="0"/>
              <a:t>and ACE inhibitors may be associated </a:t>
            </a:r>
            <a:r>
              <a:rPr lang="en-US" dirty="0" smtClean="0"/>
              <a:t>with lower </a:t>
            </a:r>
            <a:r>
              <a:rPr lang="en-US" dirty="0"/>
              <a:t>rates of late aortic </a:t>
            </a:r>
            <a:r>
              <a:rPr lang="en-US" dirty="0" smtClean="0"/>
              <a:t>events</a:t>
            </a:r>
          </a:p>
          <a:p>
            <a:r>
              <a:rPr lang="en-US" dirty="0" smtClean="0"/>
              <a:t>Smoking </a:t>
            </a:r>
            <a:r>
              <a:rPr lang="en-US" dirty="0"/>
              <a:t>cessation and risk factor modification for </a:t>
            </a:r>
            <a:r>
              <a:rPr lang="en-US" dirty="0" smtClean="0"/>
              <a:t>degenerative </a:t>
            </a:r>
            <a:r>
              <a:rPr lang="en-IN" dirty="0" smtClean="0"/>
              <a:t>disease </a:t>
            </a:r>
            <a:r>
              <a:rPr lang="en-IN" dirty="0"/>
              <a:t>are also </a:t>
            </a:r>
            <a:r>
              <a:rPr lang="en-IN" dirty="0" smtClean="0"/>
              <a:t>important</a:t>
            </a:r>
            <a:endParaRPr lang="en-IN" dirty="0"/>
          </a:p>
        </p:txBody>
      </p:sp>
    </p:spTree>
    <p:extLst>
      <p:ext uri="{BB962C8B-B14F-4D97-AF65-F5344CB8AC3E}">
        <p14:creationId xmlns:p14="http://schemas.microsoft.com/office/powerpoint/2010/main" val="34698161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0" indent="0">
              <a:buNone/>
            </a:pPr>
            <a:r>
              <a:rPr lang="en-US" b="1" dirty="0"/>
              <a:t>Lifestyle modifications </a:t>
            </a:r>
            <a:r>
              <a:rPr lang="en-US" dirty="0" smtClean="0"/>
              <a:t>–</a:t>
            </a:r>
          </a:p>
          <a:p>
            <a:r>
              <a:rPr lang="en-US" dirty="0" smtClean="0"/>
              <a:t>Isometric activities lead </a:t>
            </a:r>
            <a:r>
              <a:rPr lang="en-US" dirty="0"/>
              <a:t>to increased BP and aortic wall </a:t>
            </a:r>
            <a:r>
              <a:rPr lang="en-US" dirty="0" smtClean="0"/>
              <a:t>stress</a:t>
            </a:r>
          </a:p>
          <a:p>
            <a:r>
              <a:rPr lang="en-US" dirty="0" smtClean="0"/>
              <a:t>Many </a:t>
            </a:r>
            <a:r>
              <a:rPr lang="en-US" dirty="0"/>
              <a:t>need to change jobs, modify their work</a:t>
            </a:r>
          </a:p>
          <a:p>
            <a:r>
              <a:rPr lang="en-US" dirty="0" smtClean="0"/>
              <a:t>low </a:t>
            </a:r>
            <a:r>
              <a:rPr lang="en-US" dirty="0"/>
              <a:t>to moderate levels </a:t>
            </a:r>
            <a:r>
              <a:rPr lang="en-US" dirty="0" smtClean="0"/>
              <a:t>are </a:t>
            </a:r>
            <a:r>
              <a:rPr lang="en-US" dirty="0"/>
              <a:t>considered </a:t>
            </a:r>
            <a:r>
              <a:rPr lang="en-US" dirty="0" smtClean="0"/>
              <a:t>safe and </a:t>
            </a:r>
            <a:r>
              <a:rPr lang="en-US" dirty="0"/>
              <a:t>participation in exercise may lessen </a:t>
            </a:r>
            <a:r>
              <a:rPr lang="en-US" dirty="0" smtClean="0"/>
              <a:t>depression </a:t>
            </a:r>
            <a:r>
              <a:rPr lang="en-IN" dirty="0" smtClean="0"/>
              <a:t>and </a:t>
            </a:r>
            <a:r>
              <a:rPr lang="en-IN" dirty="0"/>
              <a:t>lower BP</a:t>
            </a:r>
          </a:p>
        </p:txBody>
      </p:sp>
    </p:spTree>
    <p:extLst>
      <p:ext uri="{BB962C8B-B14F-4D97-AF65-F5344CB8AC3E}">
        <p14:creationId xmlns:p14="http://schemas.microsoft.com/office/powerpoint/2010/main" val="36623389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4" name="Picture 3"/>
          <p:cNvPicPr>
            <a:picLocks noChangeAspect="1"/>
          </p:cNvPicPr>
          <p:nvPr/>
        </p:nvPicPr>
        <p:blipFill>
          <a:blip r:embed="rId2"/>
          <a:stretch>
            <a:fillRect/>
          </a:stretch>
        </p:blipFill>
        <p:spPr>
          <a:xfrm>
            <a:off x="2677298" y="0"/>
            <a:ext cx="5841774" cy="6866333"/>
          </a:xfrm>
          <a:prstGeom prst="rect">
            <a:avLst/>
          </a:prstGeom>
        </p:spPr>
      </p:pic>
    </p:spTree>
    <p:extLst>
      <p:ext uri="{BB962C8B-B14F-4D97-AF65-F5344CB8AC3E}">
        <p14:creationId xmlns:p14="http://schemas.microsoft.com/office/powerpoint/2010/main" val="372596272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genetic predisposition to aortic disease</a:t>
            </a:r>
            <a:br>
              <a:rPr lang="en-US" b="1" dirty="0"/>
            </a:br>
            <a:endParaRPr lang="en-IN" b="1" dirty="0"/>
          </a:p>
        </p:txBody>
      </p:sp>
      <p:sp>
        <p:nvSpPr>
          <p:cNvPr id="3" name="Content Placeholder 2"/>
          <p:cNvSpPr>
            <a:spLocks noGrp="1"/>
          </p:cNvSpPr>
          <p:nvPr>
            <p:ph idx="1"/>
          </p:nvPr>
        </p:nvSpPr>
        <p:spPr/>
        <p:txBody>
          <a:bodyPr>
            <a:normAutofit/>
          </a:bodyPr>
          <a:lstStyle/>
          <a:p>
            <a:r>
              <a:rPr lang="en-US" dirty="0" err="1" smtClean="0"/>
              <a:t>syndromic</a:t>
            </a:r>
            <a:r>
              <a:rPr lang="en-US" dirty="0" smtClean="0"/>
              <a:t> </a:t>
            </a:r>
            <a:r>
              <a:rPr lang="en-US" dirty="0"/>
              <a:t>features recognized as MFS or LDS; features of these </a:t>
            </a:r>
            <a:r>
              <a:rPr lang="en-US" dirty="0" smtClean="0"/>
              <a:t>disorders should </a:t>
            </a:r>
            <a:r>
              <a:rPr lang="en-US" dirty="0"/>
              <a:t>be sought on </a:t>
            </a:r>
            <a:r>
              <a:rPr lang="en-US" dirty="0" smtClean="0"/>
              <a:t>examination</a:t>
            </a:r>
          </a:p>
          <a:p>
            <a:r>
              <a:rPr lang="en-US" i="1" dirty="0" err="1" smtClean="0"/>
              <a:t>dural</a:t>
            </a:r>
            <a:r>
              <a:rPr lang="en-US" i="1" dirty="0" smtClean="0"/>
              <a:t> </a:t>
            </a:r>
            <a:r>
              <a:rPr lang="en-US" i="1" dirty="0" err="1"/>
              <a:t>ectasia</a:t>
            </a:r>
            <a:r>
              <a:rPr lang="en-US" dirty="0"/>
              <a:t>—widening or enlargement of the </a:t>
            </a:r>
            <a:r>
              <a:rPr lang="en-US" dirty="0" err="1" smtClean="0"/>
              <a:t>dural</a:t>
            </a:r>
            <a:r>
              <a:rPr lang="en-US" dirty="0" smtClean="0"/>
              <a:t> canal</a:t>
            </a:r>
            <a:r>
              <a:rPr lang="en-US" dirty="0"/>
              <a:t>, usually in the lumbosacral spine—on CT or MRI often indicates an underlying genetic </a:t>
            </a:r>
            <a:r>
              <a:rPr lang="en-US" dirty="0" smtClean="0"/>
              <a:t>aneurysm syndrome </a:t>
            </a:r>
          </a:p>
          <a:p>
            <a:r>
              <a:rPr lang="en-US" b="1" dirty="0" smtClean="0"/>
              <a:t>BAV </a:t>
            </a:r>
            <a:r>
              <a:rPr lang="en-US" dirty="0" smtClean="0"/>
              <a:t>- a familial condition </a:t>
            </a:r>
            <a:r>
              <a:rPr lang="en-US" dirty="0"/>
              <a:t>in 9% of cases; other patients will have </a:t>
            </a:r>
            <a:r>
              <a:rPr lang="en-US" dirty="0" err="1"/>
              <a:t>nonsyndromic</a:t>
            </a:r>
            <a:r>
              <a:rPr lang="en-US" dirty="0"/>
              <a:t> familial TAA or dissection </a:t>
            </a:r>
            <a:r>
              <a:rPr lang="en-US" dirty="0" smtClean="0"/>
              <a:t>syndromes</a:t>
            </a:r>
            <a:endParaRPr lang="en-US" dirty="0"/>
          </a:p>
          <a:p>
            <a:r>
              <a:rPr lang="en-US" dirty="0" smtClean="0"/>
              <a:t>family </a:t>
            </a:r>
            <a:r>
              <a:rPr lang="en-US" dirty="0"/>
              <a:t>studies </a:t>
            </a:r>
            <a:r>
              <a:rPr lang="en-US" dirty="0" smtClean="0"/>
              <a:t>-20</a:t>
            </a:r>
            <a:r>
              <a:rPr lang="en-US" dirty="0"/>
              <a:t>% of individuals with a TAA or dissection will </a:t>
            </a:r>
            <a:r>
              <a:rPr lang="en-US" dirty="0" smtClean="0"/>
              <a:t>have another </a:t>
            </a:r>
            <a:r>
              <a:rPr lang="en-US" dirty="0"/>
              <a:t>first-degree relative with thoracic aortic </a:t>
            </a:r>
            <a:r>
              <a:rPr lang="en-US" dirty="0" smtClean="0"/>
              <a:t>disease</a:t>
            </a:r>
            <a:endParaRPr lang="en-IN" dirty="0"/>
          </a:p>
        </p:txBody>
      </p:sp>
    </p:spTree>
    <p:extLst>
      <p:ext uri="{BB962C8B-B14F-4D97-AF65-F5344CB8AC3E}">
        <p14:creationId xmlns:p14="http://schemas.microsoft.com/office/powerpoint/2010/main" val="5835675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late aneurysm formation</a:t>
            </a:r>
            <a:endParaRPr lang="en-IN" b="1" dirty="0"/>
          </a:p>
        </p:txBody>
      </p:sp>
      <p:sp>
        <p:nvSpPr>
          <p:cNvPr id="3" name="Content Placeholder 2"/>
          <p:cNvSpPr>
            <a:spLocks noGrp="1"/>
          </p:cNvSpPr>
          <p:nvPr>
            <p:ph idx="1"/>
          </p:nvPr>
        </p:nvSpPr>
        <p:spPr/>
        <p:txBody>
          <a:bodyPr>
            <a:normAutofit/>
          </a:bodyPr>
          <a:lstStyle/>
          <a:p>
            <a:r>
              <a:rPr lang="en-US" b="1" dirty="0"/>
              <a:t>Risk factors </a:t>
            </a:r>
            <a:r>
              <a:rPr lang="en-US" dirty="0" smtClean="0"/>
              <a:t>:aortic </a:t>
            </a:r>
            <a:r>
              <a:rPr lang="en-US" dirty="0"/>
              <a:t>dilation, hypertension, </a:t>
            </a:r>
            <a:r>
              <a:rPr lang="en-US" dirty="0" err="1"/>
              <a:t>nonresection</a:t>
            </a:r>
            <a:r>
              <a:rPr lang="en-US" dirty="0"/>
              <a:t> of the </a:t>
            </a:r>
            <a:r>
              <a:rPr lang="en-US" dirty="0" smtClean="0"/>
              <a:t>false lumen</a:t>
            </a:r>
            <a:r>
              <a:rPr lang="en-US" dirty="0"/>
              <a:t>, larger false lumen diameter (&gt;22 mm), entry tear diameter larger than 10 mm, and partial </a:t>
            </a:r>
            <a:r>
              <a:rPr lang="en-US" dirty="0" smtClean="0"/>
              <a:t>false lumen thrombosis</a:t>
            </a:r>
          </a:p>
          <a:p>
            <a:r>
              <a:rPr lang="en-US" dirty="0" smtClean="0"/>
              <a:t>A </a:t>
            </a:r>
            <a:r>
              <a:rPr lang="en-US" dirty="0"/>
              <a:t>patent false lumen and a dilated descending aorta (&gt;45 mm) are risk factors </a:t>
            </a:r>
            <a:r>
              <a:rPr lang="en-US" dirty="0" smtClean="0"/>
              <a:t>for aneurysm </a:t>
            </a:r>
            <a:r>
              <a:rPr lang="en-US" dirty="0"/>
              <a:t>and </a:t>
            </a:r>
            <a:r>
              <a:rPr lang="en-US" dirty="0" err="1" smtClean="0"/>
              <a:t>reintervention</a:t>
            </a:r>
            <a:endParaRPr lang="en-US" dirty="0"/>
          </a:p>
          <a:p>
            <a:r>
              <a:rPr lang="en-US" dirty="0" smtClean="0"/>
              <a:t>Patients </a:t>
            </a:r>
            <a:r>
              <a:rPr lang="en-US" dirty="0"/>
              <a:t>with partial false-lumen thrombosis have higher mortality </a:t>
            </a:r>
            <a:r>
              <a:rPr lang="en-US" dirty="0" smtClean="0"/>
              <a:t>at follow-up</a:t>
            </a:r>
          </a:p>
        </p:txBody>
      </p:sp>
    </p:spTree>
    <p:extLst>
      <p:ext uri="{BB962C8B-B14F-4D97-AF65-F5344CB8AC3E}">
        <p14:creationId xmlns:p14="http://schemas.microsoft.com/office/powerpoint/2010/main" val="18913914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7" name="Picture 6"/>
          <p:cNvPicPr>
            <a:picLocks noChangeAspect="1"/>
          </p:cNvPicPr>
          <p:nvPr/>
        </p:nvPicPr>
        <p:blipFill>
          <a:blip r:embed="rId2"/>
          <a:stretch>
            <a:fillRect/>
          </a:stretch>
        </p:blipFill>
        <p:spPr>
          <a:xfrm>
            <a:off x="366024" y="469042"/>
            <a:ext cx="5290239" cy="5297444"/>
          </a:xfrm>
          <a:prstGeom prst="rect">
            <a:avLst/>
          </a:prstGeom>
        </p:spPr>
      </p:pic>
      <p:pic>
        <p:nvPicPr>
          <p:cNvPr id="9" name="Picture 8"/>
          <p:cNvPicPr>
            <a:picLocks noChangeAspect="1"/>
          </p:cNvPicPr>
          <p:nvPr/>
        </p:nvPicPr>
        <p:blipFill>
          <a:blip r:embed="rId3"/>
          <a:stretch>
            <a:fillRect/>
          </a:stretch>
        </p:blipFill>
        <p:spPr>
          <a:xfrm>
            <a:off x="5818221" y="174542"/>
            <a:ext cx="4950693" cy="6683458"/>
          </a:xfrm>
          <a:prstGeom prst="rect">
            <a:avLst/>
          </a:prstGeom>
        </p:spPr>
      </p:pic>
    </p:spTree>
    <p:extLst>
      <p:ext uri="{BB962C8B-B14F-4D97-AF65-F5344CB8AC3E}">
        <p14:creationId xmlns:p14="http://schemas.microsoft.com/office/powerpoint/2010/main" val="1894033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838200" y="365126"/>
            <a:ext cx="10515600" cy="5811838"/>
          </a:xfrm>
          <a:prstGeom prst="rect">
            <a:avLst/>
          </a:prstGeom>
        </p:spPr>
      </p:pic>
    </p:spTree>
    <p:extLst>
      <p:ext uri="{BB962C8B-B14F-4D97-AF65-F5344CB8AC3E}">
        <p14:creationId xmlns:p14="http://schemas.microsoft.com/office/powerpoint/2010/main" val="324876903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b="1" dirty="0"/>
              <a:t>Aortic Dissection Variants</a:t>
            </a:r>
            <a:endParaRPr lang="en-IN" dirty="0"/>
          </a:p>
        </p:txBody>
      </p:sp>
      <p:sp>
        <p:nvSpPr>
          <p:cNvPr id="3" name="Subtitle 2"/>
          <p:cNvSpPr>
            <a:spLocks noGrp="1"/>
          </p:cNvSpPr>
          <p:nvPr>
            <p:ph type="subTitle" idx="1"/>
          </p:nvPr>
        </p:nvSpPr>
        <p:spPr/>
        <p:txBody>
          <a:bodyPr/>
          <a:lstStyle/>
          <a:p>
            <a:endParaRPr lang="en-IN"/>
          </a:p>
        </p:txBody>
      </p:sp>
    </p:spTree>
    <p:extLst>
      <p:ext uri="{BB962C8B-B14F-4D97-AF65-F5344CB8AC3E}">
        <p14:creationId xmlns:p14="http://schemas.microsoft.com/office/powerpoint/2010/main" val="40982483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INTRAMURAL HEMATOMA(10-20%)</a:t>
            </a:r>
            <a:endParaRPr lang="en-IN" b="1" dirty="0">
              <a:solidFill>
                <a:srgbClr val="0070C0"/>
              </a:solidFill>
            </a:endParaRPr>
          </a:p>
        </p:txBody>
      </p:sp>
      <p:sp>
        <p:nvSpPr>
          <p:cNvPr id="3" name="Content Placeholder 2"/>
          <p:cNvSpPr>
            <a:spLocks noGrp="1"/>
          </p:cNvSpPr>
          <p:nvPr>
            <p:ph idx="1"/>
          </p:nvPr>
        </p:nvSpPr>
        <p:spPr/>
        <p:txBody>
          <a:bodyPr>
            <a:normAutofit fontScale="77500" lnSpcReduction="20000"/>
          </a:bodyPr>
          <a:lstStyle/>
          <a:p>
            <a:r>
              <a:rPr lang="en-US" dirty="0"/>
              <a:t>hematoma develops in the </a:t>
            </a:r>
            <a:r>
              <a:rPr lang="en-US" b="1" dirty="0"/>
              <a:t>medial layer </a:t>
            </a:r>
            <a:r>
              <a:rPr lang="en-US" dirty="0"/>
              <a:t>of </a:t>
            </a:r>
            <a:r>
              <a:rPr lang="en-US" dirty="0" smtClean="0"/>
              <a:t>the aortic </a:t>
            </a:r>
            <a:r>
              <a:rPr lang="en-US" dirty="0"/>
              <a:t>wall with no evidence of an intimal flap </a:t>
            </a:r>
            <a:endParaRPr lang="en-US" dirty="0" smtClean="0"/>
          </a:p>
          <a:p>
            <a:r>
              <a:rPr lang="en-IN" b="1" dirty="0" smtClean="0"/>
              <a:t>diagnosed</a:t>
            </a:r>
            <a:r>
              <a:rPr lang="en-IN" dirty="0" smtClean="0"/>
              <a:t> </a:t>
            </a:r>
            <a:r>
              <a:rPr lang="en-US" dirty="0" smtClean="0"/>
              <a:t>- circular </a:t>
            </a:r>
            <a:r>
              <a:rPr lang="en-US" dirty="0"/>
              <a:t>or crescent-shaped </a:t>
            </a:r>
            <a:r>
              <a:rPr lang="en-US" dirty="0" smtClean="0"/>
              <a:t>thickening of </a:t>
            </a:r>
            <a:r>
              <a:rPr lang="en-US" dirty="0"/>
              <a:t>.5 mm of the aortic wall in the absence of detectable </a:t>
            </a:r>
            <a:r>
              <a:rPr lang="en-US" dirty="0" smtClean="0"/>
              <a:t>blood</a:t>
            </a:r>
            <a:r>
              <a:rPr lang="en-IN" dirty="0" smtClean="0"/>
              <a:t>flow</a:t>
            </a:r>
            <a:endParaRPr lang="en-US" dirty="0" smtClean="0"/>
          </a:p>
          <a:p>
            <a:r>
              <a:rPr lang="en-US" dirty="0"/>
              <a:t>ascending aorta in 30%, the arch in 10%, and the descending aorta in 60% to 70</a:t>
            </a:r>
            <a:r>
              <a:rPr lang="en-US" dirty="0" smtClean="0"/>
              <a:t>%</a:t>
            </a:r>
            <a:endParaRPr lang="en-US" dirty="0"/>
          </a:p>
          <a:p>
            <a:r>
              <a:rPr lang="en-US" dirty="0" smtClean="0"/>
              <a:t>Result </a:t>
            </a:r>
            <a:r>
              <a:rPr lang="en-US" dirty="0"/>
              <a:t>from rupture of the vasa </a:t>
            </a:r>
            <a:r>
              <a:rPr lang="en-US" dirty="0" err="1"/>
              <a:t>vasorum</a:t>
            </a:r>
            <a:r>
              <a:rPr lang="en-US" dirty="0"/>
              <a:t> and subsequent mural </a:t>
            </a:r>
            <a:r>
              <a:rPr lang="en-US" dirty="0" smtClean="0"/>
              <a:t>hemorrhage- </a:t>
            </a:r>
            <a:r>
              <a:rPr lang="en-US" dirty="0"/>
              <a:t>location </a:t>
            </a:r>
            <a:r>
              <a:rPr lang="en-US" dirty="0" smtClean="0"/>
              <a:t>in </a:t>
            </a:r>
            <a:r>
              <a:rPr lang="en-US" dirty="0"/>
              <a:t>the outer aortic media, versus the inner medial location of a </a:t>
            </a:r>
            <a:r>
              <a:rPr lang="en-US" dirty="0" smtClean="0"/>
              <a:t>classic dissection</a:t>
            </a:r>
            <a:r>
              <a:rPr lang="en-US" dirty="0"/>
              <a:t>. Micro–intimal tear may initiate IMH, with the intimal tear too small to detect by routine </a:t>
            </a:r>
            <a:r>
              <a:rPr lang="en-US" dirty="0" smtClean="0"/>
              <a:t>CT</a:t>
            </a:r>
          </a:p>
          <a:p>
            <a:r>
              <a:rPr lang="en-US" b="1" dirty="0"/>
              <a:t>C</a:t>
            </a:r>
            <a:r>
              <a:rPr lang="en-US" b="1" dirty="0" smtClean="0"/>
              <a:t>lassified</a:t>
            </a:r>
            <a:r>
              <a:rPr lang="en-US" dirty="0" smtClean="0"/>
              <a:t> </a:t>
            </a:r>
            <a:r>
              <a:rPr lang="en-US" dirty="0"/>
              <a:t>as type A or type </a:t>
            </a:r>
            <a:r>
              <a:rPr lang="en-US" dirty="0" smtClean="0"/>
              <a:t>B</a:t>
            </a:r>
          </a:p>
          <a:p>
            <a:r>
              <a:rPr lang="en-US" b="1" dirty="0"/>
              <a:t>Symptoms</a:t>
            </a:r>
            <a:r>
              <a:rPr lang="en-US" dirty="0"/>
              <a:t> </a:t>
            </a:r>
            <a:r>
              <a:rPr lang="en-US" dirty="0" smtClean="0"/>
              <a:t>- </a:t>
            </a:r>
            <a:r>
              <a:rPr lang="en-US" dirty="0"/>
              <a:t>acute chest and/or back pain </a:t>
            </a:r>
            <a:r>
              <a:rPr lang="en-US" dirty="0" smtClean="0"/>
              <a:t>predominating</a:t>
            </a:r>
          </a:p>
          <a:p>
            <a:r>
              <a:rPr lang="en-US" b="1" dirty="0" smtClean="0"/>
              <a:t>Complications</a:t>
            </a:r>
            <a:r>
              <a:rPr lang="en-US" dirty="0" smtClean="0"/>
              <a:t> - </a:t>
            </a:r>
            <a:r>
              <a:rPr lang="en-US" dirty="0"/>
              <a:t>AR, </a:t>
            </a:r>
            <a:r>
              <a:rPr lang="en-US" dirty="0" err="1"/>
              <a:t>hemopericardium</a:t>
            </a:r>
            <a:r>
              <a:rPr lang="en-US" dirty="0"/>
              <a:t>, or rupture, but </a:t>
            </a:r>
            <a:r>
              <a:rPr lang="en-US" dirty="0" err="1"/>
              <a:t>malperfusion</a:t>
            </a:r>
            <a:r>
              <a:rPr lang="en-US" dirty="0"/>
              <a:t> is less </a:t>
            </a:r>
            <a:r>
              <a:rPr lang="en-US" dirty="0" smtClean="0"/>
              <a:t>common</a:t>
            </a:r>
          </a:p>
          <a:p>
            <a:r>
              <a:rPr lang="en-US" dirty="0" smtClean="0"/>
              <a:t>proximity to </a:t>
            </a:r>
            <a:r>
              <a:rPr lang="en-US" dirty="0"/>
              <a:t>the </a:t>
            </a:r>
            <a:r>
              <a:rPr lang="en-US" dirty="0" smtClean="0"/>
              <a:t>adventitia explain- pleural </a:t>
            </a:r>
            <a:r>
              <a:rPr lang="en-US" dirty="0"/>
              <a:t>effusion, pericardial effusion</a:t>
            </a:r>
            <a:r>
              <a:rPr lang="en-US" dirty="0" smtClean="0"/>
              <a:t>, and </a:t>
            </a:r>
            <a:r>
              <a:rPr lang="en-US" dirty="0" err="1"/>
              <a:t>periaortic</a:t>
            </a:r>
            <a:r>
              <a:rPr lang="en-US" dirty="0"/>
              <a:t> hematoma and underlies the higher risk for aortic rupture</a:t>
            </a:r>
            <a:endParaRPr lang="en-US" dirty="0" smtClean="0"/>
          </a:p>
          <a:p>
            <a:endParaRPr lang="en-IN" dirty="0"/>
          </a:p>
        </p:txBody>
      </p:sp>
    </p:spTree>
    <p:extLst>
      <p:ext uri="{BB962C8B-B14F-4D97-AF65-F5344CB8AC3E}">
        <p14:creationId xmlns:p14="http://schemas.microsoft.com/office/powerpoint/2010/main" val="185462284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b="1" dirty="0"/>
              <a:t>Imaging </a:t>
            </a:r>
            <a:r>
              <a:rPr lang="en-US" b="1" dirty="0" smtClean="0"/>
              <a:t>studies - T</a:t>
            </a:r>
            <a:r>
              <a:rPr lang="en-US" dirty="0" smtClean="0"/>
              <a:t>EE</a:t>
            </a:r>
            <a:r>
              <a:rPr lang="en-US" dirty="0"/>
              <a:t>, CT, and </a:t>
            </a:r>
            <a:endParaRPr lang="en-US" dirty="0" smtClean="0"/>
          </a:p>
          <a:p>
            <a:r>
              <a:rPr lang="en-US" sz="2400" dirty="0" smtClean="0"/>
              <a:t>TEE </a:t>
            </a:r>
            <a:r>
              <a:rPr lang="en-US" sz="2400" dirty="0"/>
              <a:t>features </a:t>
            </a:r>
            <a:r>
              <a:rPr lang="en-US" sz="2400" dirty="0" smtClean="0"/>
              <a:t>-focal </a:t>
            </a:r>
            <a:r>
              <a:rPr lang="en-US" sz="2400" dirty="0" err="1"/>
              <a:t>crescentic</a:t>
            </a:r>
            <a:r>
              <a:rPr lang="en-US" sz="2400" dirty="0"/>
              <a:t> or circumferential aortic wall thickening of </a:t>
            </a:r>
            <a:r>
              <a:rPr lang="en-US" sz="2400" dirty="0" smtClean="0"/>
              <a:t>5mm </a:t>
            </a:r>
            <a:r>
              <a:rPr lang="en-US" sz="2400" dirty="0"/>
              <a:t>or more, an eccentric aortic lumen, displaced intimal calcification, and areas of </a:t>
            </a:r>
            <a:r>
              <a:rPr lang="en-US" sz="2400" dirty="0" err="1"/>
              <a:t>echolucency</a:t>
            </a:r>
            <a:r>
              <a:rPr lang="en-US" sz="2400" dirty="0"/>
              <a:t> </a:t>
            </a:r>
            <a:r>
              <a:rPr lang="en-US" sz="2400" dirty="0" smtClean="0"/>
              <a:t>within the </a:t>
            </a:r>
            <a:r>
              <a:rPr lang="en-US" sz="2400" dirty="0"/>
              <a:t>aortic wall and no intimal flap or flow in the aortic </a:t>
            </a:r>
            <a:r>
              <a:rPr lang="en-US" sz="2400" dirty="0" smtClean="0"/>
              <a:t>wall</a:t>
            </a:r>
          </a:p>
          <a:p>
            <a:r>
              <a:rPr lang="en-US" sz="2400" dirty="0" smtClean="0"/>
              <a:t>On </a:t>
            </a:r>
            <a:r>
              <a:rPr lang="en-US" sz="2400" dirty="0"/>
              <a:t>non–contrast-enhanced CT, IMH appears as an area of high </a:t>
            </a:r>
            <a:r>
              <a:rPr lang="en-US" sz="2400" dirty="0" smtClean="0"/>
              <a:t>attenuation in </a:t>
            </a:r>
            <a:r>
              <a:rPr lang="en-US" sz="2400" dirty="0"/>
              <a:t>the wall of the aorta </a:t>
            </a:r>
            <a:endParaRPr lang="en-US" sz="2400" dirty="0" smtClean="0"/>
          </a:p>
        </p:txBody>
      </p:sp>
      <p:pic>
        <p:nvPicPr>
          <p:cNvPr id="4" name="Picture 3"/>
          <p:cNvPicPr>
            <a:picLocks noChangeAspect="1"/>
          </p:cNvPicPr>
          <p:nvPr/>
        </p:nvPicPr>
        <p:blipFill>
          <a:blip r:embed="rId2"/>
          <a:stretch>
            <a:fillRect/>
          </a:stretch>
        </p:blipFill>
        <p:spPr>
          <a:xfrm>
            <a:off x="944078" y="4245234"/>
            <a:ext cx="3326400" cy="2295133"/>
          </a:xfrm>
          <a:prstGeom prst="rect">
            <a:avLst/>
          </a:prstGeom>
        </p:spPr>
      </p:pic>
      <p:pic>
        <p:nvPicPr>
          <p:cNvPr id="5" name="Picture 4"/>
          <p:cNvPicPr>
            <a:picLocks noChangeAspect="1"/>
          </p:cNvPicPr>
          <p:nvPr/>
        </p:nvPicPr>
        <p:blipFill>
          <a:blip r:embed="rId3"/>
          <a:stretch>
            <a:fillRect/>
          </a:stretch>
        </p:blipFill>
        <p:spPr>
          <a:xfrm>
            <a:off x="6988743" y="4144316"/>
            <a:ext cx="3326400" cy="2496967"/>
          </a:xfrm>
          <a:prstGeom prst="rect">
            <a:avLst/>
          </a:prstGeom>
        </p:spPr>
      </p:pic>
      <p:pic>
        <p:nvPicPr>
          <p:cNvPr id="6" name="Picture 5"/>
          <p:cNvPicPr>
            <a:picLocks noChangeAspect="1"/>
          </p:cNvPicPr>
          <p:nvPr/>
        </p:nvPicPr>
        <p:blipFill>
          <a:blip r:embed="rId4"/>
          <a:stretch>
            <a:fillRect/>
          </a:stretch>
        </p:blipFill>
        <p:spPr>
          <a:xfrm>
            <a:off x="5446799" y="130716"/>
            <a:ext cx="6745201" cy="4013600"/>
          </a:xfrm>
          <a:prstGeom prst="rect">
            <a:avLst/>
          </a:prstGeom>
        </p:spPr>
      </p:pic>
    </p:spTree>
    <p:extLst>
      <p:ext uri="{BB962C8B-B14F-4D97-AF65-F5344CB8AC3E}">
        <p14:creationId xmlns:p14="http://schemas.microsoft.com/office/powerpoint/2010/main" val="303982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200400" y="457200"/>
            <a:ext cx="6781800" cy="838200"/>
          </a:xfrm>
        </p:spPr>
        <p:txBody>
          <a:bodyPr/>
          <a:lstStyle/>
          <a:p>
            <a:r>
              <a:rPr lang="en-US" sz="3200"/>
              <a:t>Intramural Hematoma (IMH)</a:t>
            </a:r>
            <a:endParaRPr lang="en-US"/>
          </a:p>
        </p:txBody>
      </p:sp>
      <p:sp>
        <p:nvSpPr>
          <p:cNvPr id="17411" name="Rectangle 3"/>
          <p:cNvSpPr>
            <a:spLocks noGrp="1" noChangeArrowheads="1"/>
          </p:cNvSpPr>
          <p:nvPr>
            <p:ph idx="1"/>
          </p:nvPr>
        </p:nvSpPr>
        <p:spPr/>
        <p:txBody>
          <a:bodyPr/>
          <a:lstStyle/>
          <a:p>
            <a:endParaRPr lang="en-US"/>
          </a:p>
        </p:txBody>
      </p:sp>
      <p:pic>
        <p:nvPicPr>
          <p:cNvPr id="17412" name="Picture 4"/>
          <p:cNvPicPr>
            <a:picLocks noChangeAspect="1" noChangeArrowheads="1"/>
          </p:cNvPicPr>
          <p:nvPr/>
        </p:nvPicPr>
        <p:blipFill>
          <a:blip r:embed="rId3"/>
          <a:srcRect/>
          <a:stretch>
            <a:fillRect/>
          </a:stretch>
        </p:blipFill>
        <p:spPr bwMode="auto">
          <a:xfrm>
            <a:off x="0" y="1515177"/>
            <a:ext cx="4699000" cy="2984500"/>
          </a:xfrm>
          <a:prstGeom prst="rect">
            <a:avLst/>
          </a:prstGeom>
          <a:noFill/>
          <a:ln w="9525">
            <a:noFill/>
            <a:miter lim="800000"/>
            <a:headEnd/>
            <a:tailEnd/>
          </a:ln>
          <a:effectLst/>
        </p:spPr>
      </p:pic>
      <p:pic>
        <p:nvPicPr>
          <p:cNvPr id="17413" name="Picture 5"/>
          <p:cNvPicPr>
            <a:picLocks noChangeAspect="1" noChangeArrowheads="1"/>
          </p:cNvPicPr>
          <p:nvPr/>
        </p:nvPicPr>
        <p:blipFill>
          <a:blip r:embed="rId4"/>
          <a:srcRect/>
          <a:stretch>
            <a:fillRect/>
          </a:stretch>
        </p:blipFill>
        <p:spPr bwMode="auto">
          <a:xfrm>
            <a:off x="5170370" y="1515177"/>
            <a:ext cx="7021630" cy="2904424"/>
          </a:xfrm>
          <a:prstGeom prst="rect">
            <a:avLst/>
          </a:prstGeom>
          <a:noFill/>
          <a:ln w="9525">
            <a:noFill/>
            <a:miter lim="800000"/>
            <a:headEnd/>
            <a:tailEnd/>
          </a:ln>
          <a:effectLst/>
        </p:spPr>
      </p:pic>
      <p:pic>
        <p:nvPicPr>
          <p:cNvPr id="17414" name="Picture 6"/>
          <p:cNvPicPr>
            <a:picLocks noChangeAspect="1" noChangeArrowheads="1"/>
          </p:cNvPicPr>
          <p:nvPr/>
        </p:nvPicPr>
        <p:blipFill>
          <a:blip r:embed="rId5"/>
          <a:srcRect/>
          <a:stretch>
            <a:fillRect/>
          </a:stretch>
        </p:blipFill>
        <p:spPr bwMode="auto">
          <a:xfrm>
            <a:off x="3276600" y="4419601"/>
            <a:ext cx="6096000" cy="2405063"/>
          </a:xfrm>
          <a:prstGeom prst="rect">
            <a:avLst/>
          </a:prstGeom>
          <a:noFill/>
          <a:ln w="9525">
            <a:noFill/>
            <a:miter lim="800000"/>
            <a:headEnd/>
            <a:tailEnd/>
          </a:ln>
          <a:effectLst/>
        </p:spPr>
      </p:pic>
    </p:spTree>
    <p:extLst>
      <p:ext uri="{BB962C8B-B14F-4D97-AF65-F5344CB8AC3E}">
        <p14:creationId xmlns:p14="http://schemas.microsoft.com/office/powerpoint/2010/main" val="389634348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724" y="1438013"/>
            <a:ext cx="10515600" cy="4351338"/>
          </a:xfrm>
        </p:spPr>
        <p:txBody>
          <a:bodyPr>
            <a:normAutofit/>
          </a:bodyPr>
          <a:lstStyle/>
          <a:p>
            <a:r>
              <a:rPr lang="en-US" dirty="0"/>
              <a:t>MRI </a:t>
            </a:r>
            <a:r>
              <a:rPr lang="en-US" dirty="0" smtClean="0"/>
              <a:t>helps in differentiation </a:t>
            </a:r>
            <a:r>
              <a:rPr lang="en-US" dirty="0"/>
              <a:t>of IMH from </a:t>
            </a:r>
            <a:r>
              <a:rPr lang="en-US" dirty="0" smtClean="0"/>
              <a:t>atherosclerotic thickening </a:t>
            </a:r>
            <a:r>
              <a:rPr lang="en-US" dirty="0"/>
              <a:t>of the aorta, thrombus, or </a:t>
            </a:r>
            <a:r>
              <a:rPr lang="en-US" dirty="0" err="1"/>
              <a:t>thrombosed</a:t>
            </a:r>
            <a:r>
              <a:rPr lang="en-US" dirty="0"/>
              <a:t> </a:t>
            </a:r>
            <a:r>
              <a:rPr lang="en-US" dirty="0" smtClean="0"/>
              <a:t>dissection </a:t>
            </a:r>
          </a:p>
          <a:p>
            <a:r>
              <a:rPr lang="en-US" dirty="0" smtClean="0"/>
              <a:t>Also provide </a:t>
            </a:r>
            <a:r>
              <a:rPr lang="en-US" dirty="0"/>
              <a:t>a determination of the age of a </a:t>
            </a:r>
            <a:r>
              <a:rPr lang="en-US" dirty="0" err="1"/>
              <a:t>haematoma</a:t>
            </a:r>
            <a:r>
              <a:rPr lang="en-US" dirty="0"/>
              <a:t>, based </a:t>
            </a:r>
            <a:r>
              <a:rPr lang="en-US" dirty="0" smtClean="0"/>
              <a:t>on the </a:t>
            </a:r>
            <a:r>
              <a:rPr lang="en-US" dirty="0"/>
              <a:t>signal characteristics of different degradation products </a:t>
            </a:r>
            <a:r>
              <a:rPr lang="en-US" dirty="0" smtClean="0"/>
              <a:t>of </a:t>
            </a:r>
            <a:r>
              <a:rPr lang="en-IN" dirty="0" smtClean="0"/>
              <a:t>haemoglobin</a:t>
            </a:r>
            <a:endParaRPr lang="en-US" dirty="0"/>
          </a:p>
          <a:p>
            <a:r>
              <a:rPr lang="en-US" b="1" dirty="0" err="1"/>
              <a:t>Ulcerlike</a:t>
            </a:r>
            <a:r>
              <a:rPr lang="en-US" b="1" dirty="0"/>
              <a:t> projections (ULP</a:t>
            </a:r>
            <a:r>
              <a:rPr lang="en-US" b="1" dirty="0" smtClean="0"/>
              <a:t>)- </a:t>
            </a:r>
            <a:r>
              <a:rPr lang="en-US" dirty="0"/>
              <a:t>localized blood-filled pouch protruding into hematoma in aortic wall that may be caused by micro–intimal </a:t>
            </a:r>
            <a:r>
              <a:rPr lang="en-US" dirty="0" smtClean="0"/>
              <a:t>defects</a:t>
            </a:r>
            <a:endParaRPr lang="en-IN" dirty="0"/>
          </a:p>
        </p:txBody>
      </p:sp>
    </p:spTree>
    <p:extLst>
      <p:ext uri="{BB962C8B-B14F-4D97-AF65-F5344CB8AC3E}">
        <p14:creationId xmlns:p14="http://schemas.microsoft.com/office/powerpoint/2010/main" val="376353456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stretch>
            <a:fillRect/>
          </a:stretch>
        </p:blipFill>
        <p:spPr>
          <a:xfrm>
            <a:off x="1999541" y="309956"/>
            <a:ext cx="8038801" cy="1435900"/>
          </a:xfrm>
          <a:prstGeom prst="rect">
            <a:avLst/>
          </a:prstGeom>
        </p:spPr>
      </p:pic>
      <p:pic>
        <p:nvPicPr>
          <p:cNvPr id="5" name="Picture 4"/>
          <p:cNvPicPr>
            <a:picLocks noChangeAspect="1"/>
          </p:cNvPicPr>
          <p:nvPr/>
        </p:nvPicPr>
        <p:blipFill>
          <a:blip r:embed="rId4"/>
          <a:stretch>
            <a:fillRect/>
          </a:stretch>
        </p:blipFill>
        <p:spPr>
          <a:xfrm>
            <a:off x="1999541" y="1801025"/>
            <a:ext cx="7587221" cy="4975160"/>
          </a:xfrm>
          <a:prstGeom prst="rect">
            <a:avLst/>
          </a:prstGeom>
        </p:spPr>
      </p:pic>
    </p:spTree>
    <p:extLst>
      <p:ext uri="{BB962C8B-B14F-4D97-AF65-F5344CB8AC3E}">
        <p14:creationId xmlns:p14="http://schemas.microsoft.com/office/powerpoint/2010/main" val="201002235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idx="1"/>
          </p:nvPr>
        </p:nvPicPr>
        <p:blipFill>
          <a:blip r:embed="rId3"/>
          <a:stretch>
            <a:fillRect/>
          </a:stretch>
        </p:blipFill>
        <p:spPr>
          <a:xfrm>
            <a:off x="6095999" y="401476"/>
            <a:ext cx="5704573" cy="6278457"/>
          </a:xfrm>
          <a:prstGeom prst="rect">
            <a:avLst/>
          </a:prstGeom>
        </p:spPr>
      </p:pic>
      <p:pic>
        <p:nvPicPr>
          <p:cNvPr id="4" name="Picture 3"/>
          <p:cNvPicPr>
            <a:picLocks noChangeAspect="1"/>
          </p:cNvPicPr>
          <p:nvPr/>
        </p:nvPicPr>
        <p:blipFill>
          <a:blip r:embed="rId4"/>
          <a:stretch>
            <a:fillRect/>
          </a:stretch>
        </p:blipFill>
        <p:spPr>
          <a:xfrm>
            <a:off x="201531" y="401477"/>
            <a:ext cx="5862385" cy="6278456"/>
          </a:xfrm>
          <a:prstGeom prst="rect">
            <a:avLst/>
          </a:prstGeom>
        </p:spPr>
      </p:pic>
    </p:spTree>
    <p:extLst>
      <p:ext uri="{BB962C8B-B14F-4D97-AF65-F5344CB8AC3E}">
        <p14:creationId xmlns:p14="http://schemas.microsoft.com/office/powerpoint/2010/main" val="239498953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Penetrating Atherosclerotic Aortic </a:t>
            </a:r>
            <a:r>
              <a:rPr lang="en-IN" b="1" dirty="0" smtClean="0"/>
              <a:t>Ulcer(</a:t>
            </a:r>
            <a:r>
              <a:rPr lang="en-US" dirty="0"/>
              <a:t>2–7</a:t>
            </a:r>
            <a:r>
              <a:rPr lang="en-US" dirty="0" smtClean="0"/>
              <a:t>%)</a:t>
            </a:r>
            <a:endParaRPr lang="en-IN" dirty="0"/>
          </a:p>
        </p:txBody>
      </p:sp>
      <p:sp>
        <p:nvSpPr>
          <p:cNvPr id="3" name="Content Placeholder 2"/>
          <p:cNvSpPr>
            <a:spLocks noGrp="1"/>
          </p:cNvSpPr>
          <p:nvPr>
            <p:ph idx="1"/>
          </p:nvPr>
        </p:nvSpPr>
        <p:spPr/>
        <p:txBody>
          <a:bodyPr>
            <a:normAutofit/>
          </a:bodyPr>
          <a:lstStyle/>
          <a:p>
            <a:r>
              <a:rPr lang="en-US" dirty="0"/>
              <a:t>defined as ulceration of an </a:t>
            </a:r>
            <a:r>
              <a:rPr lang="en-US" dirty="0" smtClean="0"/>
              <a:t>aortic atherosclerotic </a:t>
            </a:r>
            <a:r>
              <a:rPr lang="en-US" dirty="0"/>
              <a:t>plaque penetrating through the internal </a:t>
            </a:r>
            <a:r>
              <a:rPr lang="en-US" dirty="0" smtClean="0"/>
              <a:t>elastic lamina </a:t>
            </a:r>
            <a:r>
              <a:rPr lang="en-US" dirty="0"/>
              <a:t>into the </a:t>
            </a:r>
            <a:r>
              <a:rPr lang="en-US" dirty="0" smtClean="0"/>
              <a:t>media</a:t>
            </a:r>
          </a:p>
          <a:p>
            <a:r>
              <a:rPr lang="en-US" dirty="0" smtClean="0"/>
              <a:t>Propagation </a:t>
            </a:r>
            <a:r>
              <a:rPr lang="en-US" dirty="0"/>
              <a:t>of the ulcerative process may either lead </a:t>
            </a:r>
            <a:r>
              <a:rPr lang="en-US" dirty="0" smtClean="0"/>
              <a:t>to IMH</a:t>
            </a:r>
            <a:r>
              <a:rPr lang="en-US" dirty="0"/>
              <a:t>, </a:t>
            </a:r>
            <a:r>
              <a:rPr lang="en-US" dirty="0" err="1"/>
              <a:t>pseudoaneurysm</a:t>
            </a:r>
            <a:r>
              <a:rPr lang="en-US" dirty="0"/>
              <a:t>, or even aortic rupture, or an acute </a:t>
            </a:r>
            <a:r>
              <a:rPr lang="en-US" dirty="0" smtClean="0"/>
              <a:t>AD</a:t>
            </a:r>
            <a:endParaRPr lang="en-US" dirty="0"/>
          </a:p>
          <a:p>
            <a:r>
              <a:rPr lang="en-US" dirty="0"/>
              <a:t>typically elderly </a:t>
            </a:r>
            <a:r>
              <a:rPr lang="en-US" dirty="0" smtClean="0"/>
              <a:t>/ have </a:t>
            </a:r>
            <a:r>
              <a:rPr lang="en-US" dirty="0"/>
              <a:t>coexisting vascular disease </a:t>
            </a:r>
            <a:endParaRPr lang="en-US" dirty="0" smtClean="0"/>
          </a:p>
          <a:p>
            <a:r>
              <a:rPr lang="en-US" dirty="0" smtClean="0"/>
              <a:t>25</a:t>
            </a:r>
            <a:r>
              <a:rPr lang="en-US" dirty="0"/>
              <a:t>% of PAUs </a:t>
            </a:r>
            <a:r>
              <a:rPr lang="en-US" dirty="0" smtClean="0"/>
              <a:t>found </a:t>
            </a:r>
            <a:r>
              <a:rPr lang="en-US" dirty="0"/>
              <a:t>incidentally on imaging studies</a:t>
            </a:r>
            <a:endParaRPr lang="en-US" dirty="0" smtClean="0"/>
          </a:p>
          <a:p>
            <a:r>
              <a:rPr lang="en-US" b="1" dirty="0" smtClean="0"/>
              <a:t>most </a:t>
            </a:r>
            <a:r>
              <a:rPr lang="en-US" b="1" dirty="0"/>
              <a:t>common location </a:t>
            </a:r>
            <a:r>
              <a:rPr lang="en-US" dirty="0"/>
              <a:t>of PAU is the middle and lower </a:t>
            </a:r>
            <a:r>
              <a:rPr lang="en-US" dirty="0" smtClean="0"/>
              <a:t>descending thoracic </a:t>
            </a:r>
            <a:r>
              <a:rPr lang="en-US" dirty="0"/>
              <a:t>aorta (Type B PAU</a:t>
            </a:r>
            <a:r>
              <a:rPr lang="en-US" dirty="0" smtClean="0"/>
              <a:t>), </a:t>
            </a:r>
            <a:r>
              <a:rPr lang="en-US" dirty="0"/>
              <a:t>Less </a:t>
            </a:r>
            <a:r>
              <a:rPr lang="en-US" dirty="0" smtClean="0"/>
              <a:t>frequently in the </a:t>
            </a:r>
            <a:r>
              <a:rPr lang="en-US" dirty="0"/>
              <a:t>aortic arch or abdominal aorta, while involvement of the </a:t>
            </a:r>
            <a:r>
              <a:rPr lang="en-US" dirty="0" smtClean="0"/>
              <a:t>ascending </a:t>
            </a:r>
            <a:r>
              <a:rPr lang="en-IN" dirty="0" smtClean="0"/>
              <a:t>aorta </a:t>
            </a:r>
            <a:r>
              <a:rPr lang="en-IN" dirty="0"/>
              <a:t>is rare</a:t>
            </a:r>
          </a:p>
        </p:txBody>
      </p:sp>
    </p:spTree>
    <p:extLst>
      <p:ext uri="{BB962C8B-B14F-4D97-AF65-F5344CB8AC3E}">
        <p14:creationId xmlns:p14="http://schemas.microsoft.com/office/powerpoint/2010/main" val="41513187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r>
              <a:rPr lang="en-US" b="1" dirty="0"/>
              <a:t>Imaging techniques</a:t>
            </a:r>
            <a:r>
              <a:rPr lang="en-US" dirty="0"/>
              <a:t> for PAUs include CT, MRI, TEE, and </a:t>
            </a:r>
            <a:r>
              <a:rPr lang="en-US" dirty="0" smtClean="0"/>
              <a:t>aortography</a:t>
            </a:r>
          </a:p>
          <a:p>
            <a:r>
              <a:rPr lang="en-US" b="1" dirty="0" smtClean="0"/>
              <a:t>CT</a:t>
            </a:r>
            <a:r>
              <a:rPr lang="en-US" dirty="0" smtClean="0"/>
              <a:t> – focal aortic </a:t>
            </a:r>
            <a:r>
              <a:rPr lang="en-US" dirty="0"/>
              <a:t>ulceration, associated IMH, and a calcified, displaced </a:t>
            </a:r>
            <a:r>
              <a:rPr lang="en-US" dirty="0" smtClean="0"/>
              <a:t>intima</a:t>
            </a:r>
          </a:p>
          <a:p>
            <a:r>
              <a:rPr lang="en-US" i="1" dirty="0" smtClean="0"/>
              <a:t>Craterlike </a:t>
            </a:r>
            <a:r>
              <a:rPr lang="en-US" i="1" dirty="0" err="1" smtClean="0"/>
              <a:t>outpouching</a:t>
            </a:r>
            <a:r>
              <a:rPr lang="en-US" i="1" dirty="0" smtClean="0"/>
              <a:t> </a:t>
            </a:r>
            <a:r>
              <a:rPr lang="en-US" dirty="0"/>
              <a:t>with irregular edges </a:t>
            </a:r>
            <a:r>
              <a:rPr lang="en-US" dirty="0" smtClean="0"/>
              <a:t>-difficult </a:t>
            </a:r>
            <a:r>
              <a:rPr lang="en-US" dirty="0"/>
              <a:t>to differentiate PAU with an IMH from an IMH with </a:t>
            </a:r>
            <a:r>
              <a:rPr lang="en-US" dirty="0" err="1"/>
              <a:t>ulcerlike</a:t>
            </a:r>
            <a:r>
              <a:rPr lang="en-US" dirty="0"/>
              <a:t> </a:t>
            </a:r>
            <a:r>
              <a:rPr lang="en-US" dirty="0" smtClean="0"/>
              <a:t>projection</a:t>
            </a:r>
          </a:p>
          <a:p>
            <a:r>
              <a:rPr lang="en-US" b="1" dirty="0" smtClean="0"/>
              <a:t>MRI</a:t>
            </a:r>
            <a:r>
              <a:rPr lang="en-US" dirty="0" smtClean="0"/>
              <a:t> - localized </a:t>
            </a:r>
            <a:r>
              <a:rPr lang="en-US" dirty="0"/>
              <a:t>areas of high signal intensity in </a:t>
            </a:r>
            <a:r>
              <a:rPr lang="en-US" dirty="0" smtClean="0"/>
              <a:t>the aorta </a:t>
            </a:r>
            <a:r>
              <a:rPr lang="en-US" dirty="0"/>
              <a:t>wall consistent with IMH, focal intimal thickening, and </a:t>
            </a:r>
            <a:r>
              <a:rPr lang="en-US" dirty="0" err="1"/>
              <a:t>ulcerlike</a:t>
            </a:r>
            <a:r>
              <a:rPr lang="en-US" dirty="0"/>
              <a:t> </a:t>
            </a:r>
            <a:r>
              <a:rPr lang="en-US" dirty="0" smtClean="0"/>
              <a:t>projections</a:t>
            </a:r>
          </a:p>
          <a:p>
            <a:r>
              <a:rPr lang="en-US" b="1" dirty="0" smtClean="0"/>
              <a:t>TEE</a:t>
            </a:r>
            <a:r>
              <a:rPr lang="en-US" dirty="0" smtClean="0"/>
              <a:t> - aortic </a:t>
            </a:r>
            <a:r>
              <a:rPr lang="en-US" dirty="0"/>
              <a:t>atherosclerosis with focal ulceration of the intima, often with hematoma</a:t>
            </a:r>
            <a:endParaRPr lang="en-IN" dirty="0"/>
          </a:p>
        </p:txBody>
      </p:sp>
      <p:pic>
        <p:nvPicPr>
          <p:cNvPr id="4" name="Picture 3"/>
          <p:cNvPicPr>
            <a:picLocks noChangeAspect="1"/>
          </p:cNvPicPr>
          <p:nvPr/>
        </p:nvPicPr>
        <p:blipFill>
          <a:blip r:embed="rId2"/>
          <a:stretch>
            <a:fillRect/>
          </a:stretch>
        </p:blipFill>
        <p:spPr>
          <a:xfrm>
            <a:off x="1556845" y="1825625"/>
            <a:ext cx="8731801" cy="3667600"/>
          </a:xfrm>
          <a:prstGeom prst="rect">
            <a:avLst/>
          </a:prstGeom>
        </p:spPr>
      </p:pic>
    </p:spTree>
    <p:extLst>
      <p:ext uri="{BB962C8B-B14F-4D97-AF65-F5344CB8AC3E}">
        <p14:creationId xmlns:p14="http://schemas.microsoft.com/office/powerpoint/2010/main" val="19298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z="3600"/>
              <a:t>Penetrating Atherosclerotic Ulcerations</a:t>
            </a:r>
            <a:r>
              <a:rPr lang="en-US"/>
              <a:t> </a:t>
            </a:r>
          </a:p>
        </p:txBody>
      </p:sp>
      <p:sp>
        <p:nvSpPr>
          <p:cNvPr id="21507" name="Rectangle 3"/>
          <p:cNvSpPr>
            <a:spLocks noGrp="1" noChangeArrowheads="1"/>
          </p:cNvSpPr>
          <p:nvPr>
            <p:ph idx="1"/>
          </p:nvPr>
        </p:nvSpPr>
        <p:spPr/>
        <p:txBody>
          <a:bodyPr/>
          <a:lstStyle/>
          <a:p>
            <a:endParaRPr lang="en-US"/>
          </a:p>
        </p:txBody>
      </p:sp>
      <p:pic>
        <p:nvPicPr>
          <p:cNvPr id="21508" name="Picture 4"/>
          <p:cNvPicPr>
            <a:picLocks noChangeAspect="1" noChangeArrowheads="1"/>
          </p:cNvPicPr>
          <p:nvPr/>
        </p:nvPicPr>
        <p:blipFill>
          <a:blip r:embed="rId3"/>
          <a:srcRect/>
          <a:stretch>
            <a:fillRect/>
          </a:stretch>
        </p:blipFill>
        <p:spPr bwMode="auto">
          <a:xfrm>
            <a:off x="747562" y="1825625"/>
            <a:ext cx="10606238" cy="1925638"/>
          </a:xfrm>
          <a:prstGeom prst="rect">
            <a:avLst/>
          </a:prstGeom>
          <a:noFill/>
          <a:ln w="9525">
            <a:noFill/>
            <a:miter lim="800000"/>
            <a:headEnd/>
            <a:tailEnd/>
          </a:ln>
          <a:effectLst/>
        </p:spPr>
      </p:pic>
      <p:pic>
        <p:nvPicPr>
          <p:cNvPr id="21509" name="Picture 5"/>
          <p:cNvPicPr>
            <a:picLocks noChangeAspect="1" noChangeArrowheads="1"/>
          </p:cNvPicPr>
          <p:nvPr/>
        </p:nvPicPr>
        <p:blipFill>
          <a:blip r:embed="rId4"/>
          <a:srcRect/>
          <a:stretch>
            <a:fillRect/>
          </a:stretch>
        </p:blipFill>
        <p:spPr bwMode="auto">
          <a:xfrm>
            <a:off x="2146434" y="3886200"/>
            <a:ext cx="4699000" cy="2743200"/>
          </a:xfrm>
          <a:prstGeom prst="rect">
            <a:avLst/>
          </a:prstGeom>
          <a:noFill/>
          <a:ln w="9525">
            <a:noFill/>
            <a:miter lim="800000"/>
            <a:headEnd/>
            <a:tailEnd/>
          </a:ln>
          <a:effectLst/>
        </p:spPr>
      </p:pic>
    </p:spTree>
    <p:extLst>
      <p:ext uri="{BB962C8B-B14F-4D97-AF65-F5344CB8AC3E}">
        <p14:creationId xmlns:p14="http://schemas.microsoft.com/office/powerpoint/2010/main" val="1709813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423511" y="847023"/>
            <a:ext cx="11646569" cy="3051208"/>
          </a:xfrm>
          <a:prstGeom prst="rect">
            <a:avLst/>
          </a:prstGeom>
        </p:spPr>
      </p:pic>
      <p:sp>
        <p:nvSpPr>
          <p:cNvPr id="3" name="TextBox 2"/>
          <p:cNvSpPr txBox="1"/>
          <p:nvPr/>
        </p:nvSpPr>
        <p:spPr>
          <a:xfrm>
            <a:off x="654518" y="4283243"/>
            <a:ext cx="11415562" cy="646331"/>
          </a:xfrm>
          <a:prstGeom prst="rect">
            <a:avLst/>
          </a:prstGeom>
          <a:noFill/>
        </p:spPr>
        <p:txBody>
          <a:bodyPr wrap="square" rtlCol="0">
            <a:spAutoFit/>
          </a:bodyPr>
          <a:lstStyle/>
          <a:p>
            <a:r>
              <a:rPr lang="en-US" dirty="0"/>
              <a:t>65% of intimal tears occur in the </a:t>
            </a:r>
            <a:r>
              <a:rPr lang="en-US" dirty="0" smtClean="0"/>
              <a:t>ascending aorta</a:t>
            </a:r>
            <a:r>
              <a:rPr lang="en-US" dirty="0"/>
              <a:t>, 30% in the descending aorta, less than 10% in the aortic arch, and approximately 1% in </a:t>
            </a:r>
            <a:r>
              <a:rPr lang="en-US" dirty="0" smtClean="0"/>
              <a:t>the </a:t>
            </a:r>
            <a:r>
              <a:rPr lang="en-IN" dirty="0" smtClean="0"/>
              <a:t>abdominal </a:t>
            </a:r>
            <a:r>
              <a:rPr lang="en-IN" dirty="0"/>
              <a:t>aorta</a:t>
            </a:r>
          </a:p>
        </p:txBody>
      </p:sp>
    </p:spTree>
    <p:extLst>
      <p:ext uri="{BB962C8B-B14F-4D97-AF65-F5344CB8AC3E}">
        <p14:creationId xmlns:p14="http://schemas.microsoft.com/office/powerpoint/2010/main" val="242399806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r>
              <a:rPr lang="en-US" dirty="0"/>
              <a:t>uncertain natural </a:t>
            </a:r>
            <a:r>
              <a:rPr lang="en-US" dirty="0" smtClean="0"/>
              <a:t>history</a:t>
            </a:r>
            <a:endParaRPr lang="en-US" dirty="0"/>
          </a:p>
          <a:p>
            <a:r>
              <a:rPr lang="en-US" dirty="0"/>
              <a:t>A PAU may “stabilize” or lead to complications, including IMH, distal embolization, aortic </a:t>
            </a:r>
            <a:r>
              <a:rPr lang="en-US" dirty="0" err="1" smtClean="0"/>
              <a:t>rupture,pseudoaneurysm</a:t>
            </a:r>
            <a:r>
              <a:rPr lang="en-US" dirty="0" smtClean="0"/>
              <a:t> </a:t>
            </a:r>
            <a:r>
              <a:rPr lang="en-US" dirty="0"/>
              <a:t>(contained rupture), aortic dissection, or development of a </a:t>
            </a:r>
            <a:r>
              <a:rPr lang="en-US" dirty="0" err="1"/>
              <a:t>saccular</a:t>
            </a:r>
            <a:r>
              <a:rPr lang="en-US" dirty="0"/>
              <a:t> or </a:t>
            </a:r>
            <a:r>
              <a:rPr lang="en-US" dirty="0" smtClean="0"/>
              <a:t>fusiform </a:t>
            </a:r>
            <a:r>
              <a:rPr lang="en-IN" dirty="0" smtClean="0"/>
              <a:t>aneurysm</a:t>
            </a:r>
          </a:p>
          <a:p>
            <a:r>
              <a:rPr lang="en-IN" b="1" dirty="0"/>
              <a:t>Indications for </a:t>
            </a:r>
            <a:r>
              <a:rPr lang="en-IN" b="1" dirty="0" smtClean="0"/>
              <a:t>TEVAR </a:t>
            </a:r>
            <a:r>
              <a:rPr lang="en-US" b="1" dirty="0" smtClean="0"/>
              <a:t>or </a:t>
            </a:r>
            <a:r>
              <a:rPr lang="en-US" b="1" dirty="0"/>
              <a:t>surgery may </a:t>
            </a:r>
            <a:r>
              <a:rPr lang="en-US" dirty="0"/>
              <a:t>include the development of hemorrhage, </a:t>
            </a:r>
            <a:r>
              <a:rPr lang="en-US" dirty="0" err="1"/>
              <a:t>periaortic</a:t>
            </a:r>
            <a:r>
              <a:rPr lang="en-US" dirty="0"/>
              <a:t> hematoma, expanding </a:t>
            </a:r>
            <a:r>
              <a:rPr lang="en-US" dirty="0" smtClean="0"/>
              <a:t> </a:t>
            </a:r>
            <a:r>
              <a:rPr lang="en-US" dirty="0" err="1" smtClean="0"/>
              <a:t>pseudoaneurysm</a:t>
            </a:r>
            <a:r>
              <a:rPr lang="en-US" dirty="0" smtClean="0"/>
              <a:t> ,</a:t>
            </a:r>
            <a:r>
              <a:rPr lang="en-US" dirty="0" err="1" smtClean="0"/>
              <a:t>saccular</a:t>
            </a:r>
            <a:r>
              <a:rPr lang="en-US" dirty="0" smtClean="0"/>
              <a:t> </a:t>
            </a:r>
            <a:r>
              <a:rPr lang="en-US" dirty="0"/>
              <a:t>aneurysm formation, continued pain, or rupture</a:t>
            </a:r>
            <a:endParaRPr lang="en-IN" dirty="0"/>
          </a:p>
        </p:txBody>
      </p:sp>
      <p:pic>
        <p:nvPicPr>
          <p:cNvPr id="4" name="Picture 3"/>
          <p:cNvPicPr>
            <a:picLocks noChangeAspect="1"/>
          </p:cNvPicPr>
          <p:nvPr/>
        </p:nvPicPr>
        <p:blipFill>
          <a:blip r:embed="rId2"/>
          <a:stretch>
            <a:fillRect/>
          </a:stretch>
        </p:blipFill>
        <p:spPr>
          <a:xfrm>
            <a:off x="4764506" y="596132"/>
            <a:ext cx="7132320" cy="6016424"/>
          </a:xfrm>
          <a:prstGeom prst="rect">
            <a:avLst/>
          </a:prstGeom>
        </p:spPr>
      </p:pic>
    </p:spTree>
    <p:extLst>
      <p:ext uri="{BB962C8B-B14F-4D97-AF65-F5344CB8AC3E}">
        <p14:creationId xmlns:p14="http://schemas.microsoft.com/office/powerpoint/2010/main" val="283708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en-US"/>
          </a:p>
        </p:txBody>
      </p:sp>
      <p:sp>
        <p:nvSpPr>
          <p:cNvPr id="23555" name="Rectangle 3"/>
          <p:cNvSpPr>
            <a:spLocks noGrp="1" noChangeArrowheads="1"/>
          </p:cNvSpPr>
          <p:nvPr>
            <p:ph idx="1"/>
          </p:nvPr>
        </p:nvSpPr>
        <p:spPr/>
        <p:txBody>
          <a:bodyPr/>
          <a:lstStyle/>
          <a:p>
            <a:endParaRPr lang="en-US"/>
          </a:p>
        </p:txBody>
      </p:sp>
      <p:pic>
        <p:nvPicPr>
          <p:cNvPr id="23556" name="Picture 4"/>
          <p:cNvPicPr>
            <a:picLocks noChangeAspect="1" noChangeArrowheads="1"/>
          </p:cNvPicPr>
          <p:nvPr/>
        </p:nvPicPr>
        <p:blipFill>
          <a:blip r:embed="rId3"/>
          <a:srcRect/>
          <a:stretch>
            <a:fillRect/>
          </a:stretch>
        </p:blipFill>
        <p:spPr bwMode="auto">
          <a:xfrm>
            <a:off x="838200" y="1825624"/>
            <a:ext cx="10515600" cy="5032375"/>
          </a:xfrm>
          <a:prstGeom prst="rect">
            <a:avLst/>
          </a:prstGeom>
          <a:noFill/>
          <a:ln w="9525">
            <a:noFill/>
            <a:miter lim="800000"/>
            <a:headEnd/>
            <a:tailEnd/>
          </a:ln>
          <a:effectLst/>
        </p:spPr>
      </p:pic>
    </p:spTree>
    <p:extLst>
      <p:ext uri="{BB962C8B-B14F-4D97-AF65-F5344CB8AC3E}">
        <p14:creationId xmlns:p14="http://schemas.microsoft.com/office/powerpoint/2010/main" val="31448380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References</a:t>
            </a:r>
            <a:endParaRPr lang="en-IN" dirty="0"/>
          </a:p>
        </p:txBody>
      </p:sp>
      <p:sp>
        <p:nvSpPr>
          <p:cNvPr id="3" name="Content Placeholder 2"/>
          <p:cNvSpPr>
            <a:spLocks noGrp="1"/>
          </p:cNvSpPr>
          <p:nvPr>
            <p:ph idx="1"/>
          </p:nvPr>
        </p:nvSpPr>
        <p:spPr/>
        <p:txBody>
          <a:bodyPr/>
          <a:lstStyle/>
          <a:p>
            <a:r>
              <a:rPr lang="en-IN" dirty="0" err="1" smtClean="0"/>
              <a:t>Braunwalds</a:t>
            </a:r>
            <a:r>
              <a:rPr lang="en-IN" dirty="0" smtClean="0"/>
              <a:t> </a:t>
            </a:r>
            <a:r>
              <a:rPr lang="en-IN" dirty="0" err="1" smtClean="0"/>
              <a:t>testbook</a:t>
            </a:r>
            <a:r>
              <a:rPr lang="en-IN" dirty="0" smtClean="0"/>
              <a:t> of cardiology ,11e</a:t>
            </a:r>
          </a:p>
          <a:p>
            <a:r>
              <a:rPr lang="en-US" dirty="0" err="1"/>
              <a:t>Kirklin</a:t>
            </a:r>
            <a:r>
              <a:rPr lang="en-US" dirty="0"/>
              <a:t>, Barratt-</a:t>
            </a:r>
            <a:r>
              <a:rPr lang="en-US" dirty="0" err="1"/>
              <a:t>Boyes</a:t>
            </a:r>
            <a:r>
              <a:rPr lang="en-US" dirty="0"/>
              <a:t> - Cardiac Surgery 2013 </a:t>
            </a:r>
            <a:endParaRPr lang="en-US" dirty="0" smtClean="0"/>
          </a:p>
          <a:p>
            <a:r>
              <a:rPr lang="en-US" dirty="0" smtClean="0"/>
              <a:t>2014 </a:t>
            </a:r>
            <a:r>
              <a:rPr lang="en-US" dirty="0"/>
              <a:t>ESC Guidelines on the diagnosis </a:t>
            </a:r>
            <a:r>
              <a:rPr lang="en-US" dirty="0" smtClean="0"/>
              <a:t>and </a:t>
            </a:r>
            <a:r>
              <a:rPr lang="en-IN" dirty="0" smtClean="0"/>
              <a:t>treatment </a:t>
            </a:r>
            <a:r>
              <a:rPr lang="en-IN" dirty="0"/>
              <a:t>of aortic </a:t>
            </a:r>
            <a:r>
              <a:rPr lang="en-IN" dirty="0" smtClean="0"/>
              <a:t>diseases</a:t>
            </a:r>
          </a:p>
          <a:p>
            <a:r>
              <a:rPr lang="en-IN" dirty="0"/>
              <a:t>Update in the </a:t>
            </a:r>
            <a:r>
              <a:rPr lang="en-IN" dirty="0" smtClean="0"/>
              <a:t>management </a:t>
            </a:r>
            <a:r>
              <a:rPr lang="en-US" dirty="0" smtClean="0"/>
              <a:t>of </a:t>
            </a:r>
            <a:r>
              <a:rPr lang="en-US" dirty="0"/>
              <a:t>type B aortic </a:t>
            </a:r>
            <a:r>
              <a:rPr lang="en-US" dirty="0" smtClean="0"/>
              <a:t>dissection- </a:t>
            </a:r>
            <a:r>
              <a:rPr lang="en-IN" dirty="0"/>
              <a:t>Vascular </a:t>
            </a:r>
            <a:r>
              <a:rPr lang="en-IN" dirty="0" smtClean="0"/>
              <a:t>Medicine 2016</a:t>
            </a:r>
            <a:endParaRPr lang="en-IN" dirty="0"/>
          </a:p>
        </p:txBody>
      </p:sp>
    </p:spTree>
    <p:extLst>
      <p:ext uri="{BB962C8B-B14F-4D97-AF65-F5344CB8AC3E}">
        <p14:creationId xmlns:p14="http://schemas.microsoft.com/office/powerpoint/2010/main" val="58128783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normAutofit/>
          </a:bodyPr>
          <a:lstStyle/>
          <a:p>
            <a:pPr marL="0" indent="0" algn="ctr">
              <a:buNone/>
            </a:pPr>
            <a:r>
              <a:rPr lang="en-IN" sz="6600" b="1" dirty="0" smtClean="0"/>
              <a:t>THANK YOU</a:t>
            </a:r>
            <a:endParaRPr lang="en-IN" sz="6600" b="1" dirty="0"/>
          </a:p>
        </p:txBody>
      </p:sp>
    </p:spTree>
    <p:extLst>
      <p:ext uri="{BB962C8B-B14F-4D97-AF65-F5344CB8AC3E}">
        <p14:creationId xmlns:p14="http://schemas.microsoft.com/office/powerpoint/2010/main" val="232636233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 1</a:t>
            </a:r>
            <a:endParaRPr lang="en-IN" dirty="0"/>
          </a:p>
        </p:txBody>
      </p:sp>
      <p:sp>
        <p:nvSpPr>
          <p:cNvPr id="3" name="Content Placeholder 2"/>
          <p:cNvSpPr>
            <a:spLocks noGrp="1"/>
          </p:cNvSpPr>
          <p:nvPr>
            <p:ph idx="1"/>
          </p:nvPr>
        </p:nvSpPr>
        <p:spPr/>
        <p:txBody>
          <a:bodyPr/>
          <a:lstStyle/>
          <a:p>
            <a:pPr marL="0" indent="0">
              <a:buNone/>
            </a:pPr>
            <a:r>
              <a:rPr lang="en-IN" dirty="0" smtClean="0"/>
              <a:t>Most </a:t>
            </a:r>
            <a:r>
              <a:rPr lang="en-IN" dirty="0" err="1" smtClean="0"/>
              <a:t>commoly</a:t>
            </a:r>
            <a:r>
              <a:rPr lang="en-IN" dirty="0" smtClean="0"/>
              <a:t> involved </a:t>
            </a:r>
            <a:r>
              <a:rPr lang="en-IN" dirty="0" err="1" smtClean="0"/>
              <a:t>epicardial</a:t>
            </a:r>
            <a:r>
              <a:rPr lang="en-IN" dirty="0" smtClean="0"/>
              <a:t> coronary is….</a:t>
            </a:r>
          </a:p>
          <a:p>
            <a:pPr marL="514350" indent="-514350">
              <a:buAutoNum type="alphaUcPeriod"/>
            </a:pPr>
            <a:r>
              <a:rPr lang="en-IN" dirty="0" smtClean="0"/>
              <a:t>LAD</a:t>
            </a:r>
          </a:p>
          <a:p>
            <a:pPr marL="514350" indent="-514350">
              <a:buAutoNum type="alphaUcPeriod"/>
            </a:pPr>
            <a:r>
              <a:rPr lang="en-IN" dirty="0" smtClean="0"/>
              <a:t>LCX</a:t>
            </a:r>
          </a:p>
          <a:p>
            <a:pPr marL="514350" indent="-514350">
              <a:buAutoNum type="alphaUcPeriod"/>
            </a:pPr>
            <a:r>
              <a:rPr lang="en-IN" dirty="0" smtClean="0"/>
              <a:t>RCA</a:t>
            </a:r>
          </a:p>
          <a:p>
            <a:pPr marL="514350" indent="-514350">
              <a:buAutoNum type="alphaUcPeriod"/>
            </a:pPr>
            <a:r>
              <a:rPr lang="en-IN" dirty="0" smtClean="0"/>
              <a:t>RI</a:t>
            </a:r>
            <a:endParaRPr lang="en-IN" dirty="0"/>
          </a:p>
        </p:txBody>
      </p:sp>
    </p:spTree>
    <p:extLst>
      <p:ext uri="{BB962C8B-B14F-4D97-AF65-F5344CB8AC3E}">
        <p14:creationId xmlns:p14="http://schemas.microsoft.com/office/powerpoint/2010/main" val="39351801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 2</a:t>
            </a:r>
            <a:endParaRPr lang="en-IN" dirty="0"/>
          </a:p>
        </p:txBody>
      </p:sp>
      <p:sp>
        <p:nvSpPr>
          <p:cNvPr id="3" name="Content Placeholder 2"/>
          <p:cNvSpPr>
            <a:spLocks noGrp="1"/>
          </p:cNvSpPr>
          <p:nvPr>
            <p:ph idx="1"/>
          </p:nvPr>
        </p:nvSpPr>
        <p:spPr/>
        <p:txBody>
          <a:bodyPr/>
          <a:lstStyle/>
          <a:p>
            <a:r>
              <a:rPr lang="en-IN" dirty="0" smtClean="0"/>
              <a:t>A.MFS					1.FBN1</a:t>
            </a:r>
          </a:p>
          <a:p>
            <a:r>
              <a:rPr lang="en-IN" dirty="0" err="1" smtClean="0"/>
              <a:t>B.loeys</a:t>
            </a:r>
            <a:r>
              <a:rPr lang="en-IN" dirty="0" smtClean="0"/>
              <a:t> </a:t>
            </a:r>
            <a:r>
              <a:rPr lang="en-IN" dirty="0" err="1" smtClean="0"/>
              <a:t>dietz</a:t>
            </a:r>
            <a:r>
              <a:rPr lang="en-IN" dirty="0" smtClean="0"/>
              <a:t> syndrome			2.TGFBR1</a:t>
            </a:r>
          </a:p>
          <a:p>
            <a:r>
              <a:rPr lang="en-IN" dirty="0" err="1" smtClean="0"/>
              <a:t>C.Familial</a:t>
            </a:r>
            <a:r>
              <a:rPr lang="en-IN" dirty="0" smtClean="0"/>
              <a:t> AAD </a:t>
            </a:r>
            <a:r>
              <a:rPr lang="en-IN" dirty="0"/>
              <a:t>	</a:t>
            </a:r>
            <a:r>
              <a:rPr lang="en-IN" dirty="0" smtClean="0"/>
              <a:t>			3.COL3A1</a:t>
            </a:r>
          </a:p>
          <a:p>
            <a:r>
              <a:rPr lang="en-IN" dirty="0" err="1" smtClean="0"/>
              <a:t>D.ehler</a:t>
            </a:r>
            <a:r>
              <a:rPr lang="en-IN" dirty="0" smtClean="0"/>
              <a:t> </a:t>
            </a:r>
            <a:r>
              <a:rPr lang="en-IN" dirty="0" err="1" smtClean="0"/>
              <a:t>danlos</a:t>
            </a:r>
            <a:r>
              <a:rPr lang="en-IN" dirty="0" smtClean="0"/>
              <a:t> syndrome 		4.ACTA2</a:t>
            </a:r>
            <a:endParaRPr lang="en-IN" dirty="0"/>
          </a:p>
        </p:txBody>
      </p:sp>
    </p:spTree>
    <p:extLst>
      <p:ext uri="{BB962C8B-B14F-4D97-AF65-F5344CB8AC3E}">
        <p14:creationId xmlns:p14="http://schemas.microsoft.com/office/powerpoint/2010/main" val="88521083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 3</a:t>
            </a:r>
            <a:endParaRPr lang="en-IN" dirty="0"/>
          </a:p>
        </p:txBody>
      </p:sp>
      <p:sp>
        <p:nvSpPr>
          <p:cNvPr id="3" name="Content Placeholder 2"/>
          <p:cNvSpPr>
            <a:spLocks noGrp="1"/>
          </p:cNvSpPr>
          <p:nvPr>
            <p:ph idx="1"/>
          </p:nvPr>
        </p:nvSpPr>
        <p:spPr/>
        <p:txBody>
          <a:bodyPr/>
          <a:lstStyle/>
          <a:p>
            <a:pPr marL="0" indent="0">
              <a:buNone/>
            </a:pPr>
            <a:r>
              <a:rPr lang="en-IN" dirty="0" smtClean="0"/>
              <a:t>Which is not an </a:t>
            </a:r>
            <a:r>
              <a:rPr lang="en-IN" dirty="0" smtClean="0"/>
              <a:t>indication </a:t>
            </a:r>
            <a:r>
              <a:rPr lang="en-IN" dirty="0" smtClean="0"/>
              <a:t>of  TEVAR in type B AD..</a:t>
            </a:r>
            <a:endParaRPr lang="en-IN" dirty="0"/>
          </a:p>
          <a:p>
            <a:r>
              <a:rPr lang="en-IN" dirty="0" smtClean="0"/>
              <a:t>A. </a:t>
            </a:r>
            <a:r>
              <a:rPr lang="en-IN" dirty="0" err="1" smtClean="0"/>
              <a:t>malperfusion</a:t>
            </a:r>
            <a:endParaRPr lang="en-IN" dirty="0" smtClean="0"/>
          </a:p>
          <a:p>
            <a:r>
              <a:rPr lang="en-IN" dirty="0" smtClean="0"/>
              <a:t>B. recurrent pain</a:t>
            </a:r>
          </a:p>
          <a:p>
            <a:r>
              <a:rPr lang="en-IN" dirty="0" smtClean="0"/>
              <a:t>C. aortic diameter &gt;40mm</a:t>
            </a:r>
          </a:p>
          <a:p>
            <a:r>
              <a:rPr lang="en-IN" dirty="0" smtClean="0"/>
              <a:t>D. &gt;10mm/</a:t>
            </a:r>
            <a:r>
              <a:rPr lang="en-IN" dirty="0" err="1" smtClean="0"/>
              <a:t>yr</a:t>
            </a:r>
            <a:r>
              <a:rPr lang="en-IN" dirty="0" smtClean="0"/>
              <a:t> growth</a:t>
            </a:r>
            <a:endParaRPr lang="en-IN" dirty="0"/>
          </a:p>
        </p:txBody>
      </p:sp>
    </p:spTree>
    <p:extLst>
      <p:ext uri="{BB962C8B-B14F-4D97-AF65-F5344CB8AC3E}">
        <p14:creationId xmlns:p14="http://schemas.microsoft.com/office/powerpoint/2010/main" val="390025369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MCQ4</a:t>
            </a:r>
            <a:endParaRPr lang="en-IN" dirty="0"/>
          </a:p>
        </p:txBody>
      </p:sp>
      <p:sp>
        <p:nvSpPr>
          <p:cNvPr id="3" name="Content Placeholder 2"/>
          <p:cNvSpPr>
            <a:spLocks noGrp="1"/>
          </p:cNvSpPr>
          <p:nvPr>
            <p:ph idx="1"/>
          </p:nvPr>
        </p:nvSpPr>
        <p:spPr/>
        <p:txBody>
          <a:bodyPr/>
          <a:lstStyle/>
          <a:p>
            <a:pPr marL="0" indent="0">
              <a:buNone/>
            </a:pPr>
            <a:r>
              <a:rPr lang="en-IN" dirty="0" smtClean="0"/>
              <a:t>Which is the wrong statement</a:t>
            </a:r>
          </a:p>
          <a:p>
            <a:r>
              <a:rPr lang="en-IN" dirty="0" smtClean="0"/>
              <a:t>A.</a:t>
            </a:r>
            <a:r>
              <a:rPr lang="en-US" dirty="0"/>
              <a:t> </a:t>
            </a:r>
            <a:r>
              <a:rPr lang="en-US" dirty="0" smtClean="0"/>
              <a:t>d dimer- &lt; </a:t>
            </a:r>
            <a:r>
              <a:rPr lang="en-US" dirty="0"/>
              <a:t>500 </a:t>
            </a:r>
            <a:r>
              <a:rPr lang="en-US" dirty="0" err="1"/>
              <a:t>ng</a:t>
            </a:r>
            <a:r>
              <a:rPr lang="en-US" dirty="0"/>
              <a:t>/mL  in 24hrs had a negative likelihood ratio of 0.07 </a:t>
            </a:r>
            <a:endParaRPr lang="en-US" dirty="0" smtClean="0"/>
          </a:p>
          <a:p>
            <a:r>
              <a:rPr lang="en-US" dirty="0" smtClean="0"/>
              <a:t>B.</a:t>
            </a:r>
            <a:r>
              <a:rPr lang="en-US" dirty="0"/>
              <a:t> </a:t>
            </a:r>
            <a:r>
              <a:rPr lang="en-US" dirty="0" smtClean="0"/>
              <a:t>MRI can </a:t>
            </a:r>
            <a:r>
              <a:rPr lang="en-US" dirty="0"/>
              <a:t>assess branch vessel morphology when combined with contrast-enhanced </a:t>
            </a:r>
            <a:r>
              <a:rPr lang="en-US" dirty="0" smtClean="0"/>
              <a:t>MRA</a:t>
            </a:r>
          </a:p>
          <a:p>
            <a:r>
              <a:rPr lang="en-US" dirty="0" smtClean="0"/>
              <a:t>C. </a:t>
            </a:r>
            <a:r>
              <a:rPr lang="en-US" dirty="0"/>
              <a:t>TEVAR is the treatment of </a:t>
            </a:r>
            <a:r>
              <a:rPr lang="en-IN" dirty="0" smtClean="0"/>
              <a:t>choice in uncomplicated type B AD</a:t>
            </a:r>
          </a:p>
          <a:p>
            <a:r>
              <a:rPr lang="en-IN" dirty="0" smtClean="0"/>
              <a:t>D. cog web is specific of true lumen</a:t>
            </a:r>
            <a:endParaRPr lang="en-IN" dirty="0"/>
          </a:p>
          <a:p>
            <a:endParaRPr lang="en-US" dirty="0" smtClean="0"/>
          </a:p>
          <a:p>
            <a:endParaRPr lang="en-US" dirty="0"/>
          </a:p>
          <a:p>
            <a:endParaRPr lang="en-IN" dirty="0"/>
          </a:p>
        </p:txBody>
      </p:sp>
    </p:spTree>
    <p:extLst>
      <p:ext uri="{BB962C8B-B14F-4D97-AF65-F5344CB8AC3E}">
        <p14:creationId xmlns:p14="http://schemas.microsoft.com/office/powerpoint/2010/main" val="992135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CAUSES AND PATHOGENESIS</a:t>
            </a:r>
            <a:endParaRPr lang="en-IN" b="1" dirty="0">
              <a:solidFill>
                <a:srgbClr val="0070C0"/>
              </a:solidFill>
            </a:endParaRPr>
          </a:p>
        </p:txBody>
      </p:sp>
      <p:pic>
        <p:nvPicPr>
          <p:cNvPr id="3" name="Picture 2"/>
          <p:cNvPicPr>
            <a:picLocks noChangeAspect="1"/>
          </p:cNvPicPr>
          <p:nvPr/>
        </p:nvPicPr>
        <p:blipFill>
          <a:blip r:embed="rId3"/>
          <a:stretch>
            <a:fillRect/>
          </a:stretch>
        </p:blipFill>
        <p:spPr>
          <a:xfrm>
            <a:off x="469110" y="1690688"/>
            <a:ext cx="5315673" cy="4999974"/>
          </a:xfrm>
          <a:prstGeom prst="rect">
            <a:avLst/>
          </a:prstGeom>
        </p:spPr>
      </p:pic>
      <p:pic>
        <p:nvPicPr>
          <p:cNvPr id="5" name="Picture 4"/>
          <p:cNvPicPr>
            <a:picLocks noChangeAspect="1"/>
          </p:cNvPicPr>
          <p:nvPr/>
        </p:nvPicPr>
        <p:blipFill>
          <a:blip r:embed="rId4"/>
          <a:stretch>
            <a:fillRect/>
          </a:stretch>
        </p:blipFill>
        <p:spPr>
          <a:xfrm>
            <a:off x="5784783" y="1690688"/>
            <a:ext cx="5394672" cy="2672565"/>
          </a:xfrm>
          <a:prstGeom prst="rect">
            <a:avLst/>
          </a:prstGeom>
        </p:spPr>
      </p:pic>
    </p:spTree>
    <p:extLst>
      <p:ext uri="{BB962C8B-B14F-4D97-AF65-F5344CB8AC3E}">
        <p14:creationId xmlns:p14="http://schemas.microsoft.com/office/powerpoint/2010/main" val="382111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GENETIC DISDORDERS</a:t>
            </a:r>
            <a:endParaRPr lang="en-IN" b="1" dirty="0">
              <a:solidFill>
                <a:srgbClr val="0070C0"/>
              </a:solidFill>
            </a:endParaRPr>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606378" y="1707164"/>
            <a:ext cx="8661936" cy="5167312"/>
          </a:xfrm>
          <a:prstGeom prst="rect">
            <a:avLst/>
          </a:prstGeom>
        </p:spPr>
      </p:pic>
    </p:spTree>
    <p:extLst>
      <p:ext uri="{BB962C8B-B14F-4D97-AF65-F5344CB8AC3E}">
        <p14:creationId xmlns:p14="http://schemas.microsoft.com/office/powerpoint/2010/main" val="4150389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MARFANS SYNDROME</a:t>
            </a:r>
            <a:endParaRPr lang="en-IN" b="1" dirty="0">
              <a:solidFill>
                <a:srgbClr val="0070C0"/>
              </a:solidFill>
            </a:endParaRPr>
          </a:p>
        </p:txBody>
      </p:sp>
      <p:sp>
        <p:nvSpPr>
          <p:cNvPr id="3" name="Content Placeholder 2"/>
          <p:cNvSpPr>
            <a:spLocks noGrp="1"/>
          </p:cNvSpPr>
          <p:nvPr>
            <p:ph idx="1"/>
          </p:nvPr>
        </p:nvSpPr>
        <p:spPr/>
        <p:txBody>
          <a:bodyPr>
            <a:normAutofit/>
          </a:bodyPr>
          <a:lstStyle/>
          <a:p>
            <a:r>
              <a:rPr lang="en-US" dirty="0"/>
              <a:t>Excessive signaling in the </a:t>
            </a:r>
            <a:r>
              <a:rPr lang="en-US" b="1" dirty="0" smtClean="0"/>
              <a:t>TGF-β pathway</a:t>
            </a:r>
            <a:r>
              <a:rPr lang="en-US" dirty="0" smtClean="0"/>
              <a:t> </a:t>
            </a:r>
            <a:r>
              <a:rPr lang="en-US" dirty="0"/>
              <a:t>and abnormalities in function of the SMC contractile element may underlie certain </a:t>
            </a:r>
            <a:r>
              <a:rPr lang="en-US" dirty="0" smtClean="0"/>
              <a:t>aortic aneurysm syndromes</a:t>
            </a:r>
          </a:p>
          <a:p>
            <a:r>
              <a:rPr lang="en-US" dirty="0" smtClean="0"/>
              <a:t>1 </a:t>
            </a:r>
            <a:r>
              <a:rPr lang="en-US" dirty="0"/>
              <a:t>in </a:t>
            </a:r>
            <a:r>
              <a:rPr lang="en-US" dirty="0" smtClean="0"/>
              <a:t>5000 individuals- </a:t>
            </a:r>
            <a:r>
              <a:rPr lang="en-US" dirty="0"/>
              <a:t>accounts for approximately 4% </a:t>
            </a:r>
            <a:r>
              <a:rPr lang="en-US" dirty="0" smtClean="0"/>
              <a:t>(dissection </a:t>
            </a:r>
            <a:r>
              <a:rPr lang="en-US" dirty="0"/>
              <a:t>in young </a:t>
            </a:r>
            <a:r>
              <a:rPr lang="en-US" dirty="0" smtClean="0"/>
              <a:t>patients mainly)</a:t>
            </a:r>
          </a:p>
          <a:p>
            <a:r>
              <a:rPr lang="en-US" dirty="0" smtClean="0"/>
              <a:t>After </a:t>
            </a:r>
            <a:r>
              <a:rPr lang="en-US" dirty="0"/>
              <a:t>elective root replacement in </a:t>
            </a:r>
            <a:r>
              <a:rPr lang="en-US" dirty="0" smtClean="0"/>
              <a:t>MFS- 1.5</a:t>
            </a:r>
            <a:r>
              <a:rPr lang="en-US" dirty="0"/>
              <a:t>% annual </a:t>
            </a:r>
            <a:r>
              <a:rPr lang="en-US" dirty="0" smtClean="0"/>
              <a:t>risk of </a:t>
            </a:r>
            <a:r>
              <a:rPr lang="en-US" dirty="0"/>
              <a:t>type B aortic </a:t>
            </a:r>
            <a:r>
              <a:rPr lang="en-US" dirty="0" smtClean="0"/>
              <a:t>dissection</a:t>
            </a:r>
          </a:p>
          <a:p>
            <a:r>
              <a:rPr lang="en-US" dirty="0" smtClean="0"/>
              <a:t>genetic </a:t>
            </a:r>
            <a:r>
              <a:rPr lang="en-US" dirty="0"/>
              <a:t>mutations </a:t>
            </a:r>
            <a:r>
              <a:rPr lang="en-US" dirty="0" smtClean="0"/>
              <a:t>- </a:t>
            </a:r>
            <a:r>
              <a:rPr lang="en-US" dirty="0"/>
              <a:t>Variants at the rs2118181 locus on the </a:t>
            </a:r>
            <a:r>
              <a:rPr lang="en-US" b="1" i="1" dirty="0"/>
              <a:t>FBN1 </a:t>
            </a:r>
            <a:r>
              <a:rPr lang="en-US" b="1" dirty="0"/>
              <a:t>gene </a:t>
            </a:r>
            <a:r>
              <a:rPr lang="en-US" dirty="0"/>
              <a:t>and mutations in the </a:t>
            </a:r>
            <a:r>
              <a:rPr lang="en-US" i="1" dirty="0" smtClean="0"/>
              <a:t>KIF6 gene</a:t>
            </a:r>
            <a:endParaRPr lang="en-IN" dirty="0"/>
          </a:p>
        </p:txBody>
      </p:sp>
    </p:spTree>
    <p:extLst>
      <p:ext uri="{BB962C8B-B14F-4D97-AF65-F5344CB8AC3E}">
        <p14:creationId xmlns:p14="http://schemas.microsoft.com/office/powerpoint/2010/main" val="2333002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GHENTS CRITERIA</a:t>
            </a:r>
            <a:endParaRPr lang="en-IN" b="1"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775" y="1512586"/>
            <a:ext cx="8885995" cy="5032375"/>
          </a:xfrm>
        </p:spPr>
      </p:pic>
    </p:spTree>
    <p:extLst>
      <p:ext uri="{BB962C8B-B14F-4D97-AF65-F5344CB8AC3E}">
        <p14:creationId xmlns:p14="http://schemas.microsoft.com/office/powerpoint/2010/main" val="1164675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LOEYS-DIETZ ANEURYSM SYNDROME</a:t>
            </a:r>
            <a:endParaRPr lang="en-IN" b="1"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9524" y="1690687"/>
            <a:ext cx="5815914" cy="4940771"/>
          </a:xfrm>
        </p:spPr>
      </p:pic>
      <p:sp>
        <p:nvSpPr>
          <p:cNvPr id="5" name="TextBox 4"/>
          <p:cNvSpPr txBox="1"/>
          <p:nvPr/>
        </p:nvSpPr>
        <p:spPr>
          <a:xfrm>
            <a:off x="1046205" y="1690687"/>
            <a:ext cx="4926227" cy="4832092"/>
          </a:xfrm>
          <a:prstGeom prst="rect">
            <a:avLst/>
          </a:prstGeom>
          <a:noFill/>
        </p:spPr>
        <p:txBody>
          <a:bodyPr wrap="square" rtlCol="0">
            <a:spAutoFit/>
          </a:bodyPr>
          <a:lstStyle/>
          <a:p>
            <a:pPr marL="285750" indent="-285750">
              <a:buFont typeface="Wingdings" panose="05000000000000000000" pitchFamily="2" charset="2"/>
              <a:buChar char="§"/>
            </a:pPr>
            <a:r>
              <a:rPr lang="en-IN" sz="2800" dirty="0" smtClean="0"/>
              <a:t>Autosomal dominant</a:t>
            </a:r>
          </a:p>
          <a:p>
            <a:pPr marL="285750" indent="-285750">
              <a:buFont typeface="Wingdings" panose="05000000000000000000" pitchFamily="2" charset="2"/>
              <a:buChar char="§"/>
            </a:pPr>
            <a:r>
              <a:rPr lang="en-IN" sz="2800" dirty="0" smtClean="0"/>
              <a:t>Mutations in </a:t>
            </a:r>
            <a:r>
              <a:rPr lang="en-IN" sz="2800" b="1" dirty="0" smtClean="0"/>
              <a:t>TGFBR1 OR TGFBR2</a:t>
            </a:r>
          </a:p>
          <a:p>
            <a:pPr marL="285750" indent="-285750">
              <a:buFont typeface="Wingdings" panose="05000000000000000000" pitchFamily="2" charset="2"/>
              <a:buChar char="§"/>
            </a:pPr>
            <a:r>
              <a:rPr lang="en-IN" sz="2800" dirty="0" smtClean="0"/>
              <a:t>Arterial tortuosity , </a:t>
            </a:r>
            <a:r>
              <a:rPr lang="en-IN" sz="2800" dirty="0" err="1" smtClean="0"/>
              <a:t>hypertelorism</a:t>
            </a:r>
            <a:r>
              <a:rPr lang="en-IN" sz="2800" dirty="0" smtClean="0"/>
              <a:t> ,bifid or broad uvula , cleft palate</a:t>
            </a:r>
          </a:p>
          <a:p>
            <a:pPr marL="285750" indent="-285750">
              <a:buFont typeface="Wingdings" panose="05000000000000000000" pitchFamily="2" charset="2"/>
              <a:buChar char="§"/>
            </a:pPr>
            <a:r>
              <a:rPr lang="en-IN" sz="2800" dirty="0" smtClean="0"/>
              <a:t>Soft, velvety skin and easily visible veins</a:t>
            </a:r>
          </a:p>
          <a:p>
            <a:pPr marL="285750" indent="-285750">
              <a:buFont typeface="Wingdings" panose="05000000000000000000" pitchFamily="2" charset="2"/>
              <a:buChar char="§"/>
            </a:pPr>
            <a:r>
              <a:rPr lang="en-IN" sz="2800" dirty="0" smtClean="0"/>
              <a:t>Aortic dissection and aneurysm involving branch vessels</a:t>
            </a:r>
            <a:endParaRPr lang="en-IN" sz="2800" dirty="0"/>
          </a:p>
        </p:txBody>
      </p:sp>
    </p:spTree>
    <p:extLst>
      <p:ext uri="{BB962C8B-B14F-4D97-AF65-F5344CB8AC3E}">
        <p14:creationId xmlns:p14="http://schemas.microsoft.com/office/powerpoint/2010/main" val="2962454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0070C0"/>
                </a:solidFill>
              </a:rPr>
              <a:t>Vascular Ehlers-</a:t>
            </a:r>
            <a:r>
              <a:rPr lang="en-IN" b="1" dirty="0" err="1" smtClean="0">
                <a:solidFill>
                  <a:srgbClr val="0070C0"/>
                </a:solidFill>
              </a:rPr>
              <a:t>Danlos</a:t>
            </a:r>
            <a:r>
              <a:rPr lang="en-IN" b="1" dirty="0" smtClean="0">
                <a:solidFill>
                  <a:srgbClr val="0070C0"/>
                </a:solidFill>
              </a:rPr>
              <a:t> Syndrome(type 4)</a:t>
            </a:r>
            <a:endParaRPr lang="en-IN" b="1"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17847" y="1627917"/>
            <a:ext cx="4635953" cy="4351338"/>
          </a:xfrm>
        </p:spPr>
      </p:pic>
      <p:sp>
        <p:nvSpPr>
          <p:cNvPr id="5" name="TextBox 4"/>
          <p:cNvSpPr txBox="1"/>
          <p:nvPr/>
        </p:nvSpPr>
        <p:spPr>
          <a:xfrm>
            <a:off x="955589" y="1754659"/>
            <a:ext cx="5568779" cy="4401205"/>
          </a:xfrm>
          <a:prstGeom prst="rect">
            <a:avLst/>
          </a:prstGeom>
          <a:noFill/>
        </p:spPr>
        <p:txBody>
          <a:bodyPr wrap="square" rtlCol="0">
            <a:spAutoFit/>
          </a:bodyPr>
          <a:lstStyle/>
          <a:p>
            <a:pPr marL="285750" indent="-285750">
              <a:buFont typeface="Arial" panose="020B0604020202020204" pitchFamily="34" charset="0"/>
              <a:buChar char="•"/>
            </a:pPr>
            <a:r>
              <a:rPr lang="en-IN" sz="2800" dirty="0" smtClean="0"/>
              <a:t>Autosomal dominant</a:t>
            </a:r>
          </a:p>
          <a:p>
            <a:pPr marL="285750" indent="-285750">
              <a:buFont typeface="Arial" panose="020B0604020202020204" pitchFamily="34" charset="0"/>
              <a:buChar char="•"/>
            </a:pPr>
            <a:r>
              <a:rPr lang="en-IN" sz="2800" dirty="0" smtClean="0"/>
              <a:t>Mutation in gene </a:t>
            </a:r>
            <a:r>
              <a:rPr lang="en-IN" sz="2800" b="1" dirty="0" smtClean="0"/>
              <a:t>COL3A1</a:t>
            </a:r>
          </a:p>
          <a:p>
            <a:pPr marL="285750" indent="-285750">
              <a:buFont typeface="Arial" panose="020B0604020202020204" pitchFamily="34" charset="0"/>
              <a:buChar char="•"/>
            </a:pPr>
            <a:r>
              <a:rPr lang="en-IN" sz="2800" dirty="0" smtClean="0"/>
              <a:t>Abnormal type III </a:t>
            </a:r>
            <a:r>
              <a:rPr lang="en-IN" sz="2800" dirty="0" err="1" smtClean="0"/>
              <a:t>procollagen</a:t>
            </a:r>
            <a:r>
              <a:rPr lang="en-IN" sz="2800" dirty="0" smtClean="0"/>
              <a:t> synthesis</a:t>
            </a:r>
          </a:p>
          <a:p>
            <a:pPr marL="285750" indent="-285750">
              <a:buFont typeface="Arial" panose="020B0604020202020204" pitchFamily="34" charset="0"/>
              <a:buChar char="•"/>
            </a:pPr>
            <a:r>
              <a:rPr lang="en-IN" sz="2800" dirty="0" err="1" smtClean="0"/>
              <a:t>Hyperflexible</a:t>
            </a:r>
            <a:r>
              <a:rPr lang="en-IN" sz="2800" dirty="0" smtClean="0"/>
              <a:t> fingers, </a:t>
            </a:r>
            <a:r>
              <a:rPr lang="en-IN" sz="2800" dirty="0" err="1" smtClean="0"/>
              <a:t>hyperlucent</a:t>
            </a:r>
            <a:r>
              <a:rPr lang="en-IN" sz="2800" dirty="0" smtClean="0"/>
              <a:t> skin with visible veins , easy </a:t>
            </a:r>
            <a:r>
              <a:rPr lang="en-IN" sz="2800" dirty="0" err="1" smtClean="0"/>
              <a:t>bruisability</a:t>
            </a:r>
            <a:r>
              <a:rPr lang="en-IN" sz="2800" dirty="0" smtClean="0"/>
              <a:t> and varicose vein</a:t>
            </a:r>
          </a:p>
          <a:p>
            <a:pPr marL="285750" indent="-285750">
              <a:buFont typeface="Arial" panose="020B0604020202020204" pitchFamily="34" charset="0"/>
              <a:buChar char="•"/>
            </a:pPr>
            <a:r>
              <a:rPr lang="en-IN" sz="2800" dirty="0" smtClean="0"/>
              <a:t>High risk for spontaneous arterial dissection and rupture </a:t>
            </a:r>
            <a:r>
              <a:rPr lang="en-IN" sz="2800" dirty="0" err="1" smtClean="0"/>
              <a:t>oftenin</a:t>
            </a:r>
            <a:r>
              <a:rPr lang="en-IN" sz="2800" dirty="0" smtClean="0"/>
              <a:t> medium sized arteries</a:t>
            </a:r>
            <a:endParaRPr lang="en-IN" sz="2800" dirty="0"/>
          </a:p>
        </p:txBody>
      </p:sp>
    </p:spTree>
    <p:extLst>
      <p:ext uri="{BB962C8B-B14F-4D97-AF65-F5344CB8AC3E}">
        <p14:creationId xmlns:p14="http://schemas.microsoft.com/office/powerpoint/2010/main" val="3810217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b="1" dirty="0"/>
              <a:t>BAV</a:t>
            </a:r>
            <a:r>
              <a:rPr lang="en-US" dirty="0"/>
              <a:t> is an important risk factor for ascending aortic aneurysm and </a:t>
            </a:r>
            <a:r>
              <a:rPr lang="en-US" dirty="0" smtClean="0"/>
              <a:t>dissection</a:t>
            </a:r>
          </a:p>
          <a:p>
            <a:r>
              <a:rPr lang="en-US" dirty="0"/>
              <a:t>Aortic dissection may complicate </a:t>
            </a:r>
            <a:r>
              <a:rPr lang="en-US" dirty="0" err="1" smtClean="0"/>
              <a:t>aortitis</a:t>
            </a:r>
            <a:endParaRPr lang="en-US" dirty="0" smtClean="0"/>
          </a:p>
          <a:p>
            <a:r>
              <a:rPr lang="en-US" b="1" dirty="0" smtClean="0"/>
              <a:t>TAA</a:t>
            </a:r>
            <a:r>
              <a:rPr lang="en-US" dirty="0" smtClean="0"/>
              <a:t> </a:t>
            </a:r>
            <a:r>
              <a:rPr lang="en-US" dirty="0"/>
              <a:t>have risk for aortic dissection, with risk for dissection and rupture increasing </a:t>
            </a:r>
            <a:r>
              <a:rPr lang="en-US" dirty="0" smtClean="0"/>
              <a:t>as </a:t>
            </a:r>
            <a:r>
              <a:rPr lang="en-IN" dirty="0" smtClean="0"/>
              <a:t>aneurysm </a:t>
            </a:r>
            <a:r>
              <a:rPr lang="en-IN" dirty="0"/>
              <a:t>size </a:t>
            </a:r>
            <a:r>
              <a:rPr lang="en-IN" dirty="0" smtClean="0"/>
              <a:t>increases</a:t>
            </a:r>
          </a:p>
          <a:p>
            <a:r>
              <a:rPr lang="en-US" dirty="0"/>
              <a:t>Aortic dissection can occur during </a:t>
            </a:r>
            <a:r>
              <a:rPr lang="en-US" b="1" dirty="0"/>
              <a:t>late pregnancy </a:t>
            </a:r>
            <a:r>
              <a:rPr lang="en-US" dirty="0"/>
              <a:t>or in the early postpartum </a:t>
            </a:r>
            <a:r>
              <a:rPr lang="en-US" dirty="0" smtClean="0"/>
              <a:t>period- Attribute to </a:t>
            </a:r>
            <a:r>
              <a:rPr lang="en-US" b="1" dirty="0"/>
              <a:t>hemodynamic </a:t>
            </a:r>
            <a:r>
              <a:rPr lang="en-US" b="1" dirty="0" smtClean="0"/>
              <a:t>factors and hormonally </a:t>
            </a:r>
            <a:r>
              <a:rPr lang="en-US" b="1" dirty="0"/>
              <a:t>induced changes in ao</a:t>
            </a:r>
            <a:r>
              <a:rPr lang="en-US" dirty="0"/>
              <a:t>rtic </a:t>
            </a:r>
            <a:r>
              <a:rPr lang="en-US" dirty="0" smtClean="0"/>
              <a:t>wall</a:t>
            </a:r>
            <a:endParaRPr lang="en-IN" dirty="0"/>
          </a:p>
        </p:txBody>
      </p:sp>
    </p:spTree>
    <p:extLst>
      <p:ext uri="{BB962C8B-B14F-4D97-AF65-F5344CB8AC3E}">
        <p14:creationId xmlns:p14="http://schemas.microsoft.com/office/powerpoint/2010/main" val="2665837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SUBTITLES</a:t>
            </a:r>
            <a:endParaRPr lang="en-IN" b="1" dirty="0">
              <a:solidFill>
                <a:srgbClr val="0070C0"/>
              </a:solidFill>
            </a:endParaRPr>
          </a:p>
        </p:txBody>
      </p:sp>
      <p:sp>
        <p:nvSpPr>
          <p:cNvPr id="3" name="Content Placeholder 2"/>
          <p:cNvSpPr>
            <a:spLocks noGrp="1"/>
          </p:cNvSpPr>
          <p:nvPr>
            <p:ph idx="1"/>
          </p:nvPr>
        </p:nvSpPr>
        <p:spPr/>
        <p:txBody>
          <a:bodyPr>
            <a:normAutofit fontScale="92500" lnSpcReduction="20000"/>
          </a:bodyPr>
          <a:lstStyle/>
          <a:p>
            <a:r>
              <a:rPr lang="en-IN" dirty="0" smtClean="0"/>
              <a:t>HISTORY</a:t>
            </a:r>
          </a:p>
          <a:p>
            <a:r>
              <a:rPr lang="en-IN" dirty="0" smtClean="0"/>
              <a:t>EPIDEMIOLOGY</a:t>
            </a:r>
          </a:p>
          <a:p>
            <a:r>
              <a:rPr lang="en-IN" dirty="0" smtClean="0"/>
              <a:t>CLASSIFICATION</a:t>
            </a:r>
          </a:p>
          <a:p>
            <a:r>
              <a:rPr lang="en-IN" dirty="0" smtClean="0"/>
              <a:t>CAUSES AND PATHOGENESIS</a:t>
            </a:r>
          </a:p>
          <a:p>
            <a:r>
              <a:rPr lang="en-IN" dirty="0" smtClean="0"/>
              <a:t>CLINICAL MANIFESTATIONS</a:t>
            </a:r>
          </a:p>
          <a:p>
            <a:r>
              <a:rPr lang="en-IN" dirty="0" smtClean="0"/>
              <a:t>LABORATORY FINDINGS</a:t>
            </a:r>
          </a:p>
          <a:p>
            <a:r>
              <a:rPr lang="en-IN" dirty="0" smtClean="0"/>
              <a:t>DIAGNOSTIC TECHNIQUES</a:t>
            </a:r>
          </a:p>
          <a:p>
            <a:r>
              <a:rPr lang="en-IN" dirty="0" smtClean="0"/>
              <a:t>MANAGEMENT AND PROGNOSIS</a:t>
            </a:r>
          </a:p>
          <a:p>
            <a:r>
              <a:rPr lang="en-IN" dirty="0" smtClean="0"/>
              <a:t>AD VARIANTS </a:t>
            </a:r>
          </a:p>
          <a:p>
            <a:r>
              <a:rPr lang="en-IN" dirty="0" smtClean="0"/>
              <a:t>GUIDELINES</a:t>
            </a:r>
            <a:endParaRPr lang="en-IN" dirty="0"/>
          </a:p>
        </p:txBody>
      </p:sp>
    </p:spTree>
    <p:extLst>
      <p:ext uri="{BB962C8B-B14F-4D97-AF65-F5344CB8AC3E}">
        <p14:creationId xmlns:p14="http://schemas.microsoft.com/office/powerpoint/2010/main" val="2232871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solidFill>
                  <a:srgbClr val="0070C0"/>
                </a:solidFill>
              </a:rPr>
              <a:t>CLINICAL MANIFESTATIONS</a:t>
            </a:r>
          </a:p>
        </p:txBody>
      </p:sp>
      <p:sp>
        <p:nvSpPr>
          <p:cNvPr id="3" name="Content Placeholder 2"/>
          <p:cNvSpPr>
            <a:spLocks noGrp="1"/>
          </p:cNvSpPr>
          <p:nvPr>
            <p:ph idx="1"/>
          </p:nvPr>
        </p:nvSpPr>
        <p:spPr/>
        <p:txBody>
          <a:bodyPr>
            <a:normAutofit fontScale="92500" lnSpcReduction="10000"/>
          </a:bodyPr>
          <a:lstStyle/>
          <a:p>
            <a:r>
              <a:rPr lang="en-IN" b="1" dirty="0" smtClean="0"/>
              <a:t>SYMPTOMS </a:t>
            </a:r>
            <a:r>
              <a:rPr lang="en-IN" dirty="0" smtClean="0"/>
              <a:t>- </a:t>
            </a:r>
            <a:r>
              <a:rPr lang="en-US" dirty="0" smtClean="0"/>
              <a:t>a </a:t>
            </a:r>
            <a:r>
              <a:rPr lang="en-US" dirty="0"/>
              <a:t>high index of </a:t>
            </a:r>
            <a:r>
              <a:rPr lang="en-US" dirty="0" smtClean="0"/>
              <a:t>suspicion</a:t>
            </a:r>
          </a:p>
          <a:p>
            <a:r>
              <a:rPr lang="en-US" b="1" dirty="0" smtClean="0"/>
              <a:t>Pain</a:t>
            </a:r>
            <a:r>
              <a:rPr lang="en-US" dirty="0" smtClean="0"/>
              <a:t> –severe, sudden </a:t>
            </a:r>
            <a:r>
              <a:rPr lang="en-US" dirty="0"/>
              <a:t>onset, with maximum intensity occurring at </a:t>
            </a:r>
            <a:r>
              <a:rPr lang="en-US" dirty="0" smtClean="0"/>
              <a:t>its inception</a:t>
            </a:r>
          </a:p>
          <a:p>
            <a:r>
              <a:rPr lang="en-US" dirty="0" smtClean="0"/>
              <a:t>a </a:t>
            </a:r>
            <a:r>
              <a:rPr lang="en-US" dirty="0"/>
              <a:t>“sense of </a:t>
            </a:r>
            <a:r>
              <a:rPr lang="en-US" dirty="0" smtClean="0"/>
              <a:t>doom”  </a:t>
            </a:r>
          </a:p>
          <a:p>
            <a:r>
              <a:rPr lang="en-US" b="1" dirty="0" smtClean="0"/>
              <a:t>quality</a:t>
            </a:r>
            <a:r>
              <a:rPr lang="en-US" dirty="0" smtClean="0"/>
              <a:t> - “sharp” </a:t>
            </a:r>
            <a:r>
              <a:rPr lang="en-US" dirty="0"/>
              <a:t>“</a:t>
            </a:r>
            <a:r>
              <a:rPr lang="en-US" dirty="0" smtClean="0"/>
              <a:t>severe” </a:t>
            </a:r>
            <a:r>
              <a:rPr lang="en-US" dirty="0"/>
              <a:t>or “</a:t>
            </a:r>
            <a:r>
              <a:rPr lang="en-US" dirty="0" smtClean="0"/>
              <a:t>stabbing” </a:t>
            </a:r>
            <a:r>
              <a:rPr lang="en-US" dirty="0"/>
              <a:t>and adjectives such as “tearing” or “ripping” </a:t>
            </a:r>
            <a:endParaRPr lang="en-US" dirty="0" smtClean="0"/>
          </a:p>
          <a:p>
            <a:r>
              <a:rPr lang="en-IN" dirty="0" smtClean="0"/>
              <a:t>Migratory- </a:t>
            </a:r>
            <a:r>
              <a:rPr lang="en-US" dirty="0"/>
              <a:t>radiate from the chest to the </a:t>
            </a:r>
            <a:r>
              <a:rPr lang="en-US" dirty="0" smtClean="0"/>
              <a:t>back </a:t>
            </a:r>
            <a:r>
              <a:rPr lang="en-IN" dirty="0" smtClean="0"/>
              <a:t>or </a:t>
            </a:r>
            <a:r>
              <a:rPr lang="en-IN" dirty="0"/>
              <a:t>vice versa</a:t>
            </a:r>
            <a:endParaRPr lang="en-US" dirty="0" smtClean="0"/>
          </a:p>
          <a:p>
            <a:r>
              <a:rPr lang="en-US" dirty="0" smtClean="0"/>
              <a:t>may </a:t>
            </a:r>
            <a:r>
              <a:rPr lang="en-US" dirty="0"/>
              <a:t>lessen or resolve which makes diagnosis even </a:t>
            </a:r>
            <a:r>
              <a:rPr lang="en-US" dirty="0" smtClean="0"/>
              <a:t>more challenging</a:t>
            </a:r>
            <a:endParaRPr lang="en-US" dirty="0"/>
          </a:p>
          <a:p>
            <a:r>
              <a:rPr lang="en-US" dirty="0" smtClean="0"/>
              <a:t>In </a:t>
            </a:r>
            <a:r>
              <a:rPr lang="en-US" dirty="0"/>
              <a:t>some patients the symptoms related to a complication </a:t>
            </a:r>
            <a:r>
              <a:rPr lang="en-US" dirty="0" smtClean="0"/>
              <a:t>- e.g</a:t>
            </a:r>
            <a:r>
              <a:rPr lang="en-US" dirty="0"/>
              <a:t>., congestive heart failure (CHF) (&lt;10%), syncope (9</a:t>
            </a:r>
            <a:r>
              <a:rPr lang="en-US" dirty="0" smtClean="0"/>
              <a:t>%),acute </a:t>
            </a:r>
            <a:r>
              <a:rPr lang="en-US" dirty="0"/>
              <a:t>stroke (6%), acute MI, paraplegia, and cardiac arrest or sudden death</a:t>
            </a:r>
            <a:r>
              <a:rPr lang="en-US" dirty="0" smtClean="0"/>
              <a:t> dominate</a:t>
            </a:r>
            <a:endParaRPr lang="en-IN" dirty="0"/>
          </a:p>
        </p:txBody>
      </p:sp>
    </p:spTree>
    <p:extLst>
      <p:ext uri="{BB962C8B-B14F-4D97-AF65-F5344CB8AC3E}">
        <p14:creationId xmlns:p14="http://schemas.microsoft.com/office/powerpoint/2010/main" val="2823059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CLINICAL MANIFESTATIONS</a:t>
            </a:r>
            <a:endParaRPr lang="en-IN" b="1" dirty="0">
              <a:solidFill>
                <a:srgbClr val="0070C0"/>
              </a:solidFill>
            </a:endParaRPr>
          </a:p>
        </p:txBody>
      </p:sp>
      <p:sp>
        <p:nvSpPr>
          <p:cNvPr id="3" name="Content Placeholder 2"/>
          <p:cNvSpPr>
            <a:spLocks noGrp="1"/>
          </p:cNvSpPr>
          <p:nvPr>
            <p:ph idx="1"/>
          </p:nvPr>
        </p:nvSpPr>
        <p:spPr/>
        <p:txBody>
          <a:bodyPr/>
          <a:lstStyle/>
          <a:p>
            <a:endParaRPr lang="en-IN" dirty="0"/>
          </a:p>
        </p:txBody>
      </p:sp>
      <p:pic>
        <p:nvPicPr>
          <p:cNvPr id="4" name="Picture 3"/>
          <p:cNvPicPr>
            <a:picLocks noChangeAspect="1"/>
          </p:cNvPicPr>
          <p:nvPr/>
        </p:nvPicPr>
        <p:blipFill>
          <a:blip r:embed="rId2"/>
          <a:stretch>
            <a:fillRect/>
          </a:stretch>
        </p:blipFill>
        <p:spPr>
          <a:xfrm>
            <a:off x="1844040" y="1491086"/>
            <a:ext cx="9265920" cy="5366914"/>
          </a:xfrm>
          <a:prstGeom prst="rect">
            <a:avLst/>
          </a:prstGeom>
        </p:spPr>
      </p:pic>
    </p:spTree>
    <p:extLst>
      <p:ext uri="{BB962C8B-B14F-4D97-AF65-F5344CB8AC3E}">
        <p14:creationId xmlns:p14="http://schemas.microsoft.com/office/powerpoint/2010/main" val="951979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solidFill>
                  <a:srgbClr val="0070C0"/>
                </a:solidFill>
              </a:rPr>
              <a:t>Physical Findings</a:t>
            </a:r>
            <a:endParaRPr lang="en-IN" dirty="0">
              <a:solidFill>
                <a:srgbClr val="0070C0"/>
              </a:solidFill>
            </a:endParaRPr>
          </a:p>
        </p:txBody>
      </p:sp>
      <p:sp>
        <p:nvSpPr>
          <p:cNvPr id="3" name="Content Placeholder 2"/>
          <p:cNvSpPr>
            <a:spLocks noGrp="1"/>
          </p:cNvSpPr>
          <p:nvPr>
            <p:ph idx="1"/>
          </p:nvPr>
        </p:nvSpPr>
        <p:spPr/>
        <p:txBody>
          <a:bodyPr>
            <a:normAutofit/>
          </a:bodyPr>
          <a:lstStyle/>
          <a:p>
            <a:r>
              <a:rPr lang="en-US" b="1" dirty="0"/>
              <a:t>H</a:t>
            </a:r>
            <a:r>
              <a:rPr lang="en-US" b="1" dirty="0" smtClean="0"/>
              <a:t>ighly </a:t>
            </a:r>
            <a:r>
              <a:rPr lang="en-US" b="1" dirty="0"/>
              <a:t>variable </a:t>
            </a:r>
            <a:r>
              <a:rPr lang="en-US" dirty="0" smtClean="0"/>
              <a:t>- range </a:t>
            </a:r>
            <a:r>
              <a:rPr lang="en-US" dirty="0"/>
              <a:t>from virtually unremarkable to full cardiac </a:t>
            </a:r>
            <a:r>
              <a:rPr lang="en-US" dirty="0" smtClean="0"/>
              <a:t>arrest</a:t>
            </a:r>
          </a:p>
          <a:p>
            <a:r>
              <a:rPr lang="en-IN" b="1" dirty="0"/>
              <a:t>Hypertension</a:t>
            </a:r>
            <a:r>
              <a:rPr lang="en-IN" dirty="0"/>
              <a:t> occurs in approximately 70</a:t>
            </a:r>
            <a:r>
              <a:rPr lang="en-IN" dirty="0" smtClean="0"/>
              <a:t>%</a:t>
            </a:r>
          </a:p>
          <a:p>
            <a:r>
              <a:rPr lang="en-US" b="1" dirty="0" smtClean="0"/>
              <a:t>typical</a:t>
            </a:r>
            <a:r>
              <a:rPr lang="en-US" dirty="0" smtClean="0"/>
              <a:t>—pulse </a:t>
            </a:r>
            <a:r>
              <a:rPr lang="en-US" dirty="0"/>
              <a:t>deficits, AR, and </a:t>
            </a:r>
            <a:r>
              <a:rPr lang="en-US" dirty="0" smtClean="0"/>
              <a:t>neurologic manifestations—are </a:t>
            </a:r>
            <a:r>
              <a:rPr lang="en-US" dirty="0"/>
              <a:t>more characteristic of ascending than descending </a:t>
            </a:r>
            <a:r>
              <a:rPr lang="en-US" dirty="0" smtClean="0"/>
              <a:t>dissection</a:t>
            </a:r>
          </a:p>
          <a:p>
            <a:r>
              <a:rPr lang="en-US" b="1" dirty="0" smtClean="0"/>
              <a:t>pulse </a:t>
            </a:r>
            <a:r>
              <a:rPr lang="en-US" b="1" dirty="0"/>
              <a:t>deficit </a:t>
            </a:r>
            <a:r>
              <a:rPr lang="en-US" dirty="0" smtClean="0"/>
              <a:t>-31</a:t>
            </a:r>
            <a:r>
              <a:rPr lang="en-US" dirty="0"/>
              <a:t>% of type A dissections and 19% of type B </a:t>
            </a:r>
            <a:r>
              <a:rPr lang="en-US" dirty="0" smtClean="0"/>
              <a:t>dissections</a:t>
            </a:r>
          </a:p>
        </p:txBody>
      </p:sp>
    </p:spTree>
    <p:extLst>
      <p:ext uri="{BB962C8B-B14F-4D97-AF65-F5344CB8AC3E}">
        <p14:creationId xmlns:p14="http://schemas.microsoft.com/office/powerpoint/2010/main" val="1849232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solidFill>
                  <a:srgbClr val="0070C0"/>
                </a:solidFill>
              </a:rPr>
              <a:t>Malperfusion</a:t>
            </a:r>
            <a:endParaRPr lang="en-IN" b="1" dirty="0">
              <a:solidFill>
                <a:srgbClr val="0070C0"/>
              </a:solidFill>
            </a:endParaRPr>
          </a:p>
        </p:txBody>
      </p:sp>
      <p:sp>
        <p:nvSpPr>
          <p:cNvPr id="3" name="Content Placeholder 2"/>
          <p:cNvSpPr>
            <a:spLocks noGrp="1"/>
          </p:cNvSpPr>
          <p:nvPr>
            <p:ph idx="1"/>
          </p:nvPr>
        </p:nvSpPr>
        <p:spPr/>
        <p:txBody>
          <a:bodyPr/>
          <a:lstStyle/>
          <a:p>
            <a:r>
              <a:rPr lang="en-US" dirty="0" smtClean="0"/>
              <a:t>may </a:t>
            </a:r>
            <a:r>
              <a:rPr lang="en-US" dirty="0"/>
              <a:t>be dynamic, static, or mixed</a:t>
            </a:r>
          </a:p>
          <a:p>
            <a:r>
              <a:rPr lang="en-US" b="1" dirty="0"/>
              <a:t>Dynamic </a:t>
            </a:r>
            <a:r>
              <a:rPr lang="en-US" b="1" dirty="0" err="1"/>
              <a:t>malperfusion</a:t>
            </a:r>
            <a:r>
              <a:rPr lang="en-US" b="1" dirty="0"/>
              <a:t> </a:t>
            </a:r>
            <a:r>
              <a:rPr lang="en-US" dirty="0"/>
              <a:t>(MC) results from the </a:t>
            </a:r>
            <a:r>
              <a:rPr lang="en-US" dirty="0" err="1"/>
              <a:t>overpressurized</a:t>
            </a:r>
            <a:r>
              <a:rPr lang="en-US" dirty="0"/>
              <a:t> false lumen pushing the septum toward the true lumen</a:t>
            </a:r>
          </a:p>
          <a:p>
            <a:r>
              <a:rPr lang="en-US" b="1" dirty="0"/>
              <a:t>Static </a:t>
            </a:r>
            <a:r>
              <a:rPr lang="en-US" b="1" dirty="0" err="1"/>
              <a:t>malperfusion</a:t>
            </a:r>
            <a:r>
              <a:rPr lang="en-US" dirty="0"/>
              <a:t> results from stenosis or occlusion of a branch artery caused by the dissection flap, hematoma, embolism, or thrombosis</a:t>
            </a:r>
            <a:endParaRPr lang="en-IN" dirty="0"/>
          </a:p>
          <a:p>
            <a:endParaRPr lang="en-IN" dirty="0"/>
          </a:p>
        </p:txBody>
      </p:sp>
    </p:spTree>
    <p:extLst>
      <p:ext uri="{BB962C8B-B14F-4D97-AF65-F5344CB8AC3E}">
        <p14:creationId xmlns:p14="http://schemas.microsoft.com/office/powerpoint/2010/main" val="488277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Aortic regurgitation </a:t>
            </a:r>
            <a:endParaRPr lang="en-IN" b="1" dirty="0">
              <a:solidFill>
                <a:srgbClr val="0070C0"/>
              </a:solidFill>
            </a:endParaRPr>
          </a:p>
        </p:txBody>
      </p:sp>
      <p:sp>
        <p:nvSpPr>
          <p:cNvPr id="3" name="Content Placeholder 2"/>
          <p:cNvSpPr>
            <a:spLocks noGrp="1"/>
          </p:cNvSpPr>
          <p:nvPr>
            <p:ph idx="1"/>
          </p:nvPr>
        </p:nvSpPr>
        <p:spPr/>
        <p:txBody>
          <a:bodyPr>
            <a:normAutofit fontScale="85000" lnSpcReduction="20000"/>
          </a:bodyPr>
          <a:lstStyle/>
          <a:p>
            <a:r>
              <a:rPr lang="en-US" dirty="0" smtClean="0"/>
              <a:t>key </a:t>
            </a:r>
            <a:r>
              <a:rPr lang="en-US" dirty="0"/>
              <a:t>diagnostic feature of </a:t>
            </a:r>
            <a:r>
              <a:rPr lang="en-US" b="1" dirty="0"/>
              <a:t>type A dissection, occurs in 41% to 76% </a:t>
            </a:r>
            <a:r>
              <a:rPr lang="en-US" b="1" dirty="0" smtClean="0"/>
              <a:t>of patients</a:t>
            </a:r>
          </a:p>
          <a:p>
            <a:r>
              <a:rPr lang="en-US" dirty="0" smtClean="0"/>
              <a:t>murmur </a:t>
            </a:r>
            <a:r>
              <a:rPr lang="en-US" dirty="0"/>
              <a:t>of AR varies in intensity, depending on BP and </a:t>
            </a:r>
            <a:r>
              <a:rPr lang="en-US" dirty="0" smtClean="0"/>
              <a:t>the degree </a:t>
            </a:r>
            <a:r>
              <a:rPr lang="en-US" dirty="0"/>
              <a:t>of heart </a:t>
            </a:r>
            <a:r>
              <a:rPr lang="en-US" dirty="0" smtClean="0"/>
              <a:t>failure</a:t>
            </a:r>
          </a:p>
          <a:p>
            <a:pPr marL="0" indent="0">
              <a:buNone/>
            </a:pPr>
            <a:r>
              <a:rPr lang="en-US" b="1" dirty="0"/>
              <a:t>M</a:t>
            </a:r>
            <a:r>
              <a:rPr lang="en-US" b="1" dirty="0" smtClean="0"/>
              <a:t>echanisms </a:t>
            </a:r>
            <a:r>
              <a:rPr lang="en-US" b="1" dirty="0"/>
              <a:t>of AR </a:t>
            </a:r>
            <a:r>
              <a:rPr lang="en-US" b="1" dirty="0" smtClean="0"/>
              <a:t>include</a:t>
            </a:r>
          </a:p>
          <a:p>
            <a:pPr marL="514350" indent="-514350">
              <a:buFont typeface="+mj-lt"/>
              <a:buAutoNum type="arabicPeriod"/>
            </a:pPr>
            <a:r>
              <a:rPr lang="en-US" b="1" dirty="0" smtClean="0"/>
              <a:t>incomplete </a:t>
            </a:r>
            <a:r>
              <a:rPr lang="en-US" b="1" dirty="0" err="1"/>
              <a:t>coaptation</a:t>
            </a:r>
            <a:r>
              <a:rPr lang="en-US" b="1" dirty="0"/>
              <a:t> of the aortic leaflets </a:t>
            </a:r>
            <a:r>
              <a:rPr lang="en-US" dirty="0" smtClean="0"/>
              <a:t>- concurrent </a:t>
            </a:r>
            <a:r>
              <a:rPr lang="en-US" dirty="0"/>
              <a:t>dilation of the aortic root and annulus </a:t>
            </a:r>
            <a:r>
              <a:rPr lang="en-US" dirty="0" smtClean="0"/>
              <a:t>or by </a:t>
            </a:r>
            <a:r>
              <a:rPr lang="en-US" dirty="0"/>
              <a:t>acute aortic dilation from an expanding false lumen leading to central aortic </a:t>
            </a:r>
            <a:r>
              <a:rPr lang="en-US" dirty="0" smtClean="0"/>
              <a:t>regurgitation</a:t>
            </a:r>
          </a:p>
          <a:p>
            <a:pPr marL="514350" indent="-514350">
              <a:buFont typeface="+mj-lt"/>
              <a:buAutoNum type="arabicPeriod"/>
            </a:pPr>
            <a:r>
              <a:rPr lang="en-US" b="1" dirty="0" smtClean="0"/>
              <a:t>aortic leaflet </a:t>
            </a:r>
            <a:r>
              <a:rPr lang="en-US" b="1" dirty="0"/>
              <a:t>prolapse </a:t>
            </a:r>
            <a:r>
              <a:rPr lang="en-US" dirty="0" smtClean="0"/>
              <a:t>- dissection </a:t>
            </a:r>
            <a:r>
              <a:rPr lang="en-US" dirty="0"/>
              <a:t>flap propagating into the aortic leaflets or commissures or </a:t>
            </a:r>
            <a:r>
              <a:rPr lang="en-US" dirty="0" smtClean="0"/>
              <a:t>by distortion </a:t>
            </a:r>
            <a:r>
              <a:rPr lang="en-US" dirty="0"/>
              <a:t>of </a:t>
            </a:r>
            <a:r>
              <a:rPr lang="en-US" dirty="0" smtClean="0"/>
              <a:t>proper </a:t>
            </a:r>
            <a:r>
              <a:rPr lang="en-US" dirty="0"/>
              <a:t>leaflet alignment by an asymmetric dissection </a:t>
            </a:r>
            <a:r>
              <a:rPr lang="en-US" dirty="0" smtClean="0"/>
              <a:t>flap</a:t>
            </a:r>
          </a:p>
          <a:p>
            <a:pPr marL="514350" indent="-514350">
              <a:buFont typeface="+mj-lt"/>
              <a:buAutoNum type="arabicPeriod"/>
            </a:pPr>
            <a:r>
              <a:rPr lang="en-US" b="1" dirty="0" smtClean="0"/>
              <a:t>extensive </a:t>
            </a:r>
            <a:r>
              <a:rPr lang="en-US" b="1" dirty="0"/>
              <a:t>or circumferential dehiscing intimal flap prolapsing </a:t>
            </a:r>
            <a:r>
              <a:rPr lang="en-US" dirty="0"/>
              <a:t>into the left </a:t>
            </a:r>
            <a:r>
              <a:rPr lang="en-US" dirty="0" smtClean="0"/>
              <a:t>ventricular outflow </a:t>
            </a:r>
            <a:r>
              <a:rPr lang="en-US" dirty="0"/>
              <a:t>tract during diastole and interfering with valve </a:t>
            </a:r>
            <a:r>
              <a:rPr lang="en-US" dirty="0" err="1" smtClean="0"/>
              <a:t>coaptation</a:t>
            </a:r>
            <a:endParaRPr lang="en-US" dirty="0"/>
          </a:p>
          <a:p>
            <a:pPr marL="514350" indent="-514350">
              <a:buFont typeface="+mj-lt"/>
              <a:buAutoNum type="arabicPeriod"/>
            </a:pPr>
            <a:r>
              <a:rPr lang="en-US" b="1" dirty="0" smtClean="0"/>
              <a:t>preexisting </a:t>
            </a:r>
            <a:r>
              <a:rPr lang="en-US" b="1" dirty="0"/>
              <a:t>AR </a:t>
            </a:r>
            <a:r>
              <a:rPr lang="en-US" dirty="0" smtClean="0"/>
              <a:t>- underlying </a:t>
            </a:r>
            <a:r>
              <a:rPr lang="en-US" dirty="0"/>
              <a:t>aortic root aneurysm or BAV disease</a:t>
            </a:r>
            <a:endParaRPr lang="en-IN" dirty="0"/>
          </a:p>
        </p:txBody>
      </p:sp>
      <p:pic>
        <p:nvPicPr>
          <p:cNvPr id="4" name="Picture 3" descr="Copy of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9877053" y="1"/>
            <a:ext cx="2018614" cy="1690688"/>
          </a:xfrm>
          <a:prstGeom prst="rect">
            <a:avLst/>
          </a:prstGeom>
        </p:spPr>
      </p:pic>
    </p:spTree>
    <p:extLst>
      <p:ext uri="{BB962C8B-B14F-4D97-AF65-F5344CB8AC3E}">
        <p14:creationId xmlns:p14="http://schemas.microsoft.com/office/powerpoint/2010/main" val="24543697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10417028" cy="4351338"/>
          </a:xfrm>
        </p:spPr>
      </p:pic>
    </p:spTree>
    <p:extLst>
      <p:ext uri="{BB962C8B-B14F-4D97-AF65-F5344CB8AC3E}">
        <p14:creationId xmlns:p14="http://schemas.microsoft.com/office/powerpoint/2010/main" val="3994360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Neurologic manifestations</a:t>
            </a:r>
            <a:endParaRPr lang="en-IN" b="1" dirty="0">
              <a:solidFill>
                <a:srgbClr val="0070C0"/>
              </a:solidFill>
            </a:endParaRPr>
          </a:p>
        </p:txBody>
      </p:sp>
      <p:sp>
        <p:nvSpPr>
          <p:cNvPr id="3" name="Content Placeholder 2"/>
          <p:cNvSpPr>
            <a:spLocks noGrp="1"/>
          </p:cNvSpPr>
          <p:nvPr>
            <p:ph idx="1"/>
          </p:nvPr>
        </p:nvSpPr>
        <p:spPr/>
        <p:txBody>
          <a:bodyPr>
            <a:normAutofit/>
          </a:bodyPr>
          <a:lstStyle/>
          <a:p>
            <a:r>
              <a:rPr lang="en-US" dirty="0" smtClean="0"/>
              <a:t>occur </a:t>
            </a:r>
            <a:r>
              <a:rPr lang="en-US" dirty="0"/>
              <a:t>in 17% to 40% </a:t>
            </a:r>
            <a:r>
              <a:rPr lang="en-US" dirty="0" smtClean="0"/>
              <a:t>;more common </a:t>
            </a:r>
            <a:r>
              <a:rPr lang="en-US" dirty="0"/>
              <a:t>with </a:t>
            </a:r>
            <a:r>
              <a:rPr lang="en-US" b="1" dirty="0"/>
              <a:t>type A </a:t>
            </a:r>
            <a:r>
              <a:rPr lang="en-US" b="1" dirty="0" smtClean="0"/>
              <a:t>dissections</a:t>
            </a:r>
          </a:p>
          <a:p>
            <a:r>
              <a:rPr lang="en-US" b="1" dirty="0"/>
              <a:t>S</a:t>
            </a:r>
            <a:r>
              <a:rPr lang="en-US" b="1" dirty="0" smtClean="0"/>
              <a:t>yndromes</a:t>
            </a:r>
            <a:r>
              <a:rPr lang="en-US" dirty="0" smtClean="0"/>
              <a:t> </a:t>
            </a:r>
            <a:r>
              <a:rPr lang="en-US" dirty="0"/>
              <a:t>include persistent or transient ischemic </a:t>
            </a:r>
            <a:r>
              <a:rPr lang="en-US" dirty="0" err="1" smtClean="0"/>
              <a:t>stroke,spinal</a:t>
            </a:r>
            <a:r>
              <a:rPr lang="en-US" dirty="0" smtClean="0"/>
              <a:t> </a:t>
            </a:r>
            <a:r>
              <a:rPr lang="en-US" dirty="0"/>
              <a:t>cord ischemia, ischemic neuropathy, and hypoxic encephalopathy and are related to </a:t>
            </a:r>
            <a:r>
              <a:rPr lang="en-US" dirty="0" err="1" smtClean="0"/>
              <a:t>malperfusion</a:t>
            </a:r>
            <a:r>
              <a:rPr lang="en-US" dirty="0" smtClean="0"/>
              <a:t> of </a:t>
            </a:r>
            <a:r>
              <a:rPr lang="en-US" dirty="0"/>
              <a:t>one or more branches supplying the brain, spinal </a:t>
            </a:r>
            <a:r>
              <a:rPr lang="en-US" dirty="0" smtClean="0"/>
              <a:t>cord </a:t>
            </a:r>
            <a:r>
              <a:rPr lang="en-US" dirty="0"/>
              <a:t>or peripheral </a:t>
            </a:r>
            <a:r>
              <a:rPr lang="en-US" dirty="0" smtClean="0"/>
              <a:t>nerves</a:t>
            </a:r>
          </a:p>
          <a:p>
            <a:r>
              <a:rPr lang="en-US" b="1" dirty="0" smtClean="0"/>
              <a:t>Ischemic </a:t>
            </a:r>
            <a:r>
              <a:rPr lang="en-US" b="1" dirty="0"/>
              <a:t>stroke </a:t>
            </a:r>
            <a:r>
              <a:rPr lang="en-US" dirty="0"/>
              <a:t>occurs </a:t>
            </a:r>
            <a:r>
              <a:rPr lang="en-US" dirty="0" smtClean="0"/>
              <a:t>in approximately </a:t>
            </a:r>
            <a:r>
              <a:rPr lang="en-US" dirty="0"/>
              <a:t>6% of patients with type A </a:t>
            </a:r>
            <a:r>
              <a:rPr lang="en-US" dirty="0" smtClean="0"/>
              <a:t>dissection</a:t>
            </a:r>
            <a:endParaRPr lang="en-US" dirty="0"/>
          </a:p>
        </p:txBody>
      </p:sp>
    </p:spTree>
    <p:extLst>
      <p:ext uri="{BB962C8B-B14F-4D97-AF65-F5344CB8AC3E}">
        <p14:creationId xmlns:p14="http://schemas.microsoft.com/office/powerpoint/2010/main" val="19560801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r>
              <a:rPr lang="en-US" b="1" dirty="0"/>
              <a:t>Syncope</a:t>
            </a:r>
            <a:r>
              <a:rPr lang="en-US" dirty="0"/>
              <a:t> occurs in 19% of type A and 3% of </a:t>
            </a:r>
            <a:r>
              <a:rPr lang="en-US" dirty="0" err="1"/>
              <a:t>typeB</a:t>
            </a:r>
            <a:r>
              <a:rPr lang="en-US" dirty="0"/>
              <a:t> aortic dissection </a:t>
            </a:r>
            <a:endParaRPr lang="en-US" dirty="0" smtClean="0"/>
          </a:p>
          <a:p>
            <a:r>
              <a:rPr lang="en-US" dirty="0" smtClean="0"/>
              <a:t>may </a:t>
            </a:r>
            <a:r>
              <a:rPr lang="en-US" dirty="0"/>
              <a:t>be related </a:t>
            </a:r>
            <a:r>
              <a:rPr lang="en-US" dirty="0" smtClean="0"/>
              <a:t>to</a:t>
            </a:r>
          </a:p>
          <a:p>
            <a:pPr>
              <a:buFont typeface="Wingdings" panose="05000000000000000000" pitchFamily="2" charset="2"/>
              <a:buChar char="Ø"/>
            </a:pPr>
            <a:r>
              <a:rPr lang="en-US" dirty="0" smtClean="0"/>
              <a:t>acute </a:t>
            </a:r>
            <a:r>
              <a:rPr lang="en-US" dirty="0"/>
              <a:t>hypotension (caused by cardiac </a:t>
            </a:r>
            <a:r>
              <a:rPr lang="en-US" dirty="0" err="1"/>
              <a:t>tamponade</a:t>
            </a:r>
            <a:r>
              <a:rPr lang="en-US" dirty="0"/>
              <a:t>, severe AR, or aortic </a:t>
            </a:r>
            <a:r>
              <a:rPr lang="en-US" dirty="0" smtClean="0"/>
              <a:t>rupture)</a:t>
            </a:r>
          </a:p>
          <a:p>
            <a:pPr>
              <a:buFont typeface="Wingdings" panose="05000000000000000000" pitchFamily="2" charset="2"/>
              <a:buChar char="Ø"/>
            </a:pPr>
            <a:r>
              <a:rPr lang="en-US" dirty="0" smtClean="0"/>
              <a:t>obstruction </a:t>
            </a:r>
            <a:r>
              <a:rPr lang="en-US" dirty="0"/>
              <a:t>of a cerebral </a:t>
            </a:r>
            <a:r>
              <a:rPr lang="en-US" dirty="0" smtClean="0"/>
              <a:t>vessel</a:t>
            </a:r>
          </a:p>
          <a:p>
            <a:pPr>
              <a:buFont typeface="Wingdings" panose="05000000000000000000" pitchFamily="2" charset="2"/>
              <a:buChar char="Ø"/>
            </a:pPr>
            <a:r>
              <a:rPr lang="en-US" dirty="0" smtClean="0"/>
              <a:t>activation </a:t>
            </a:r>
            <a:r>
              <a:rPr lang="en-US" dirty="0"/>
              <a:t>of cerebral </a:t>
            </a:r>
            <a:r>
              <a:rPr lang="en-US" dirty="0" smtClean="0"/>
              <a:t>baroreceptors</a:t>
            </a:r>
            <a:endParaRPr lang="en-US" dirty="0"/>
          </a:p>
        </p:txBody>
      </p:sp>
    </p:spTree>
    <p:extLst>
      <p:ext uri="{BB962C8B-B14F-4D97-AF65-F5344CB8AC3E}">
        <p14:creationId xmlns:p14="http://schemas.microsoft.com/office/powerpoint/2010/main" val="840241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Acute MI</a:t>
            </a:r>
            <a:endParaRPr lang="en-IN" b="1" dirty="0">
              <a:solidFill>
                <a:srgbClr val="0070C0"/>
              </a:solidFill>
            </a:endParaRPr>
          </a:p>
        </p:txBody>
      </p:sp>
      <p:sp>
        <p:nvSpPr>
          <p:cNvPr id="3" name="Content Placeholder 2"/>
          <p:cNvSpPr>
            <a:spLocks noGrp="1"/>
          </p:cNvSpPr>
          <p:nvPr>
            <p:ph idx="1"/>
          </p:nvPr>
        </p:nvSpPr>
        <p:spPr/>
        <p:txBody>
          <a:bodyPr>
            <a:normAutofit/>
          </a:bodyPr>
          <a:lstStyle/>
          <a:p>
            <a:r>
              <a:rPr lang="en-US" dirty="0" smtClean="0"/>
              <a:t>false </a:t>
            </a:r>
            <a:r>
              <a:rPr lang="en-US" dirty="0"/>
              <a:t>lumen compressing the coronary </a:t>
            </a:r>
            <a:r>
              <a:rPr lang="en-US" dirty="0" err="1"/>
              <a:t>ostium</a:t>
            </a:r>
            <a:r>
              <a:rPr lang="en-US" dirty="0"/>
              <a:t> or the dissection flap </a:t>
            </a:r>
            <a:r>
              <a:rPr lang="en-US" dirty="0" smtClean="0"/>
              <a:t>involving the </a:t>
            </a:r>
            <a:r>
              <a:rPr lang="en-US" dirty="0"/>
              <a:t>coronary artery complicates 1% to 2% of patients with acute type A aortic </a:t>
            </a:r>
            <a:r>
              <a:rPr lang="en-US" dirty="0" smtClean="0"/>
              <a:t>dissection</a:t>
            </a:r>
            <a:endParaRPr lang="en-US" dirty="0"/>
          </a:p>
          <a:p>
            <a:r>
              <a:rPr lang="en-US" b="1" dirty="0" smtClean="0"/>
              <a:t>most frequently </a:t>
            </a:r>
            <a:r>
              <a:rPr lang="en-US" dirty="0" smtClean="0"/>
              <a:t>- right </a:t>
            </a:r>
            <a:r>
              <a:rPr lang="en-US" dirty="0"/>
              <a:t>coronary </a:t>
            </a:r>
            <a:r>
              <a:rPr lang="en-US" dirty="0" smtClean="0"/>
              <a:t>artery </a:t>
            </a:r>
            <a:r>
              <a:rPr lang="en-US" dirty="0"/>
              <a:t>and leads to acute inferior </a:t>
            </a:r>
            <a:r>
              <a:rPr lang="en-US" dirty="0" smtClean="0"/>
              <a:t>MI</a:t>
            </a:r>
          </a:p>
          <a:p>
            <a:r>
              <a:rPr lang="en-US" dirty="0" smtClean="0"/>
              <a:t>Troponin elevations </a:t>
            </a:r>
            <a:r>
              <a:rPr lang="en-US" dirty="0"/>
              <a:t>and electrocardiographic changes may </a:t>
            </a:r>
            <a:r>
              <a:rPr lang="en-US" dirty="0" smtClean="0"/>
              <a:t>occur</a:t>
            </a:r>
          </a:p>
          <a:p>
            <a:r>
              <a:rPr lang="en-US" dirty="0" smtClean="0"/>
              <a:t>CAG in </a:t>
            </a:r>
            <a:r>
              <a:rPr lang="en-US" dirty="0"/>
              <a:t>a patient with </a:t>
            </a:r>
            <a:r>
              <a:rPr lang="en-US" dirty="0" smtClean="0"/>
              <a:t>STEMI shows </a:t>
            </a:r>
            <a:r>
              <a:rPr lang="en-US" dirty="0"/>
              <a:t>no culprit </a:t>
            </a:r>
            <a:r>
              <a:rPr lang="en-US" dirty="0" smtClean="0"/>
              <a:t>lesion - </a:t>
            </a:r>
            <a:r>
              <a:rPr lang="en-US" dirty="0"/>
              <a:t>aortic dissection should be excluded</a:t>
            </a:r>
            <a:endParaRPr lang="en-IN" dirty="0"/>
          </a:p>
        </p:txBody>
      </p:sp>
    </p:spTree>
    <p:extLst>
      <p:ext uri="{BB962C8B-B14F-4D97-AF65-F5344CB8AC3E}">
        <p14:creationId xmlns:p14="http://schemas.microsoft.com/office/powerpoint/2010/main" val="30130314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3058349" y="1876277"/>
            <a:ext cx="6075301" cy="4250034"/>
          </a:xfrm>
          <a:prstGeom prst="rect">
            <a:avLst/>
          </a:prstGeom>
        </p:spPr>
      </p:pic>
    </p:spTree>
    <p:extLst>
      <p:ext uri="{BB962C8B-B14F-4D97-AF65-F5344CB8AC3E}">
        <p14:creationId xmlns:p14="http://schemas.microsoft.com/office/powerpoint/2010/main" val="1400703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ตัวแทนเนื้อหา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51368" y="1597183"/>
            <a:ext cx="4145733" cy="4041618"/>
          </a:xfrm>
        </p:spPr>
      </p:pic>
      <p:sp>
        <p:nvSpPr>
          <p:cNvPr id="9220" name="ตัวแทนเนื้อหา 3"/>
          <p:cNvSpPr>
            <a:spLocks noGrp="1"/>
          </p:cNvSpPr>
          <p:nvPr>
            <p:ph sz="half" idx="2"/>
          </p:nvPr>
        </p:nvSpPr>
        <p:spPr>
          <a:xfrm>
            <a:off x="654517" y="5975685"/>
            <a:ext cx="10568539" cy="1038225"/>
          </a:xfrm>
        </p:spPr>
        <p:txBody>
          <a:bodyPr>
            <a:normAutofit/>
          </a:bodyPr>
          <a:lstStyle/>
          <a:p>
            <a:pPr eaLnBrk="1" hangingPunct="1"/>
            <a:r>
              <a:rPr lang="en-US" sz="2400" i="1" dirty="0">
                <a:cs typeface="DilleniaUPC" pitchFamily="18" charset="-34"/>
              </a:rPr>
              <a:t>King George 2 of Great Britain died(</a:t>
            </a:r>
            <a:r>
              <a:rPr lang="en-US" sz="2400" i="1" dirty="0" err="1">
                <a:cs typeface="DilleniaUPC" pitchFamily="18" charset="-34"/>
              </a:rPr>
              <a:t>october</a:t>
            </a:r>
            <a:r>
              <a:rPr lang="en-US" sz="2400" i="1" dirty="0">
                <a:cs typeface="DilleniaUPC" pitchFamily="18" charset="-34"/>
              </a:rPr>
              <a:t> </a:t>
            </a:r>
            <a:r>
              <a:rPr lang="en-US" sz="2400" i="1" dirty="0" smtClean="0">
                <a:cs typeface="DilleniaUPC" pitchFamily="18" charset="-34"/>
              </a:rPr>
              <a:t>25,1760)while </a:t>
            </a:r>
            <a:r>
              <a:rPr lang="en-US" sz="2400" i="1" dirty="0">
                <a:cs typeface="DilleniaUPC" pitchFamily="18" charset="-34"/>
              </a:rPr>
              <a:t>training on the commode and was the first well documented case of an aortic </a:t>
            </a:r>
            <a:r>
              <a:rPr lang="en-US" sz="2400" i="1" dirty="0" smtClean="0">
                <a:cs typeface="DilleniaUPC" pitchFamily="18" charset="-34"/>
              </a:rPr>
              <a:t>dissection</a:t>
            </a:r>
            <a:endParaRPr lang="th-TH" sz="2400" i="1" dirty="0"/>
          </a:p>
        </p:txBody>
      </p:sp>
      <p:sp>
        <p:nvSpPr>
          <p:cNvPr id="5"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b="1" dirty="0" smtClean="0">
                <a:solidFill>
                  <a:srgbClr val="0070C0"/>
                </a:solidFill>
              </a:rPr>
              <a:t>HISTORY</a:t>
            </a:r>
            <a:endParaRPr lang="en-IN" b="1" dirty="0">
              <a:solidFill>
                <a:srgbClr val="0070C0"/>
              </a:solidFill>
            </a:endParaRPr>
          </a:p>
        </p:txBody>
      </p:sp>
    </p:spTree>
    <p:extLst>
      <p:ext uri="{BB962C8B-B14F-4D97-AF65-F5344CB8AC3E}">
        <p14:creationId xmlns:p14="http://schemas.microsoft.com/office/powerpoint/2010/main" val="2975835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vascular complications </a:t>
            </a:r>
            <a:r>
              <a:rPr lang="en-US" b="1" dirty="0" smtClean="0">
                <a:solidFill>
                  <a:srgbClr val="0070C0"/>
                </a:solidFill>
              </a:rPr>
              <a:t>and </a:t>
            </a:r>
            <a:r>
              <a:rPr lang="en-US" b="1" dirty="0" err="1" smtClean="0">
                <a:solidFill>
                  <a:srgbClr val="0070C0"/>
                </a:solidFill>
              </a:rPr>
              <a:t>malperfusion</a:t>
            </a:r>
            <a:endParaRPr lang="en-IN" b="1" dirty="0">
              <a:solidFill>
                <a:srgbClr val="0070C0"/>
              </a:solidFill>
            </a:endParaRPr>
          </a:p>
        </p:txBody>
      </p:sp>
      <p:sp>
        <p:nvSpPr>
          <p:cNvPr id="3" name="Content Placeholder 2"/>
          <p:cNvSpPr>
            <a:spLocks noGrp="1"/>
          </p:cNvSpPr>
          <p:nvPr>
            <p:ph idx="1"/>
          </p:nvPr>
        </p:nvSpPr>
        <p:spPr/>
        <p:txBody>
          <a:bodyPr>
            <a:normAutofit/>
          </a:bodyPr>
          <a:lstStyle/>
          <a:p>
            <a:r>
              <a:rPr lang="en-US" b="1" dirty="0" smtClean="0"/>
              <a:t>Renal </a:t>
            </a:r>
            <a:r>
              <a:rPr lang="en-US" b="1" dirty="0"/>
              <a:t>artery</a:t>
            </a:r>
            <a:r>
              <a:rPr lang="en-US" dirty="0"/>
              <a:t> </a:t>
            </a:r>
            <a:r>
              <a:rPr lang="en-US" dirty="0" smtClean="0"/>
              <a:t>-5</a:t>
            </a:r>
            <a:r>
              <a:rPr lang="en-US" dirty="0"/>
              <a:t>% to 10% </a:t>
            </a:r>
            <a:r>
              <a:rPr lang="en-US" dirty="0" smtClean="0"/>
              <a:t>(renal ischemia</a:t>
            </a:r>
            <a:r>
              <a:rPr lang="en-US" dirty="0"/>
              <a:t>, infarction, or renal insufficiency or refractory hypertension </a:t>
            </a:r>
            <a:r>
              <a:rPr lang="en-US" dirty="0" smtClean="0"/>
              <a:t>)</a:t>
            </a:r>
          </a:p>
          <a:p>
            <a:r>
              <a:rPr lang="en-US" b="1" dirty="0" smtClean="0"/>
              <a:t>Mesenteric ischemia </a:t>
            </a:r>
            <a:r>
              <a:rPr lang="en-US" dirty="0" smtClean="0"/>
              <a:t>-&lt;5</a:t>
            </a:r>
            <a:r>
              <a:rPr lang="en-US" dirty="0"/>
              <a:t>% </a:t>
            </a:r>
            <a:endParaRPr lang="en-US" dirty="0" smtClean="0"/>
          </a:p>
          <a:p>
            <a:r>
              <a:rPr lang="en-US" b="1" dirty="0" smtClean="0"/>
              <a:t>left-sided pleural </a:t>
            </a:r>
            <a:r>
              <a:rPr lang="en-US" b="1" dirty="0"/>
              <a:t>effusion</a:t>
            </a:r>
            <a:r>
              <a:rPr lang="en-US" dirty="0"/>
              <a:t>, </a:t>
            </a:r>
            <a:r>
              <a:rPr lang="en-US" dirty="0" smtClean="0"/>
              <a:t>-an </a:t>
            </a:r>
            <a:r>
              <a:rPr lang="en-US" dirty="0"/>
              <a:t>inflammatory response. Acute </a:t>
            </a:r>
            <a:r>
              <a:rPr lang="en-US" dirty="0" err="1"/>
              <a:t>hemothorax</a:t>
            </a:r>
            <a:r>
              <a:rPr lang="en-US" dirty="0"/>
              <a:t> may result from </a:t>
            </a:r>
            <a:r>
              <a:rPr lang="en-US" dirty="0" smtClean="0"/>
              <a:t>rupture</a:t>
            </a:r>
            <a:endParaRPr lang="en-US" dirty="0"/>
          </a:p>
          <a:p>
            <a:r>
              <a:rPr lang="en-US" dirty="0"/>
              <a:t>Type A aortic dissection may be accompanied by </a:t>
            </a:r>
            <a:r>
              <a:rPr lang="en-US" b="1" dirty="0"/>
              <a:t>acute </a:t>
            </a:r>
            <a:r>
              <a:rPr lang="en-US" b="1" dirty="0" smtClean="0"/>
              <a:t>pericarditis</a:t>
            </a:r>
            <a:r>
              <a:rPr lang="en-US" dirty="0" smtClean="0"/>
              <a:t> </a:t>
            </a:r>
            <a:r>
              <a:rPr lang="en-US" b="1" dirty="0"/>
              <a:t>Acute cardiac </a:t>
            </a:r>
            <a:r>
              <a:rPr lang="en-US" b="1" dirty="0" err="1"/>
              <a:t>tamponade</a:t>
            </a:r>
            <a:r>
              <a:rPr lang="en-US" dirty="0"/>
              <a:t> as a result of rupture with </a:t>
            </a:r>
            <a:r>
              <a:rPr lang="en-US" dirty="0" err="1"/>
              <a:t>hemopericardium</a:t>
            </a:r>
            <a:r>
              <a:rPr lang="en-US" dirty="0"/>
              <a:t> </a:t>
            </a:r>
            <a:r>
              <a:rPr lang="en-US" dirty="0" smtClean="0"/>
              <a:t>complicates approximately </a:t>
            </a:r>
            <a:r>
              <a:rPr lang="en-US" dirty="0"/>
              <a:t>9% of type A </a:t>
            </a:r>
            <a:r>
              <a:rPr lang="en-US" dirty="0" smtClean="0"/>
              <a:t>dissections</a:t>
            </a:r>
          </a:p>
        </p:txBody>
      </p:sp>
    </p:spTree>
    <p:extLst>
      <p:ext uri="{BB962C8B-B14F-4D97-AF65-F5344CB8AC3E}">
        <p14:creationId xmlns:p14="http://schemas.microsoft.com/office/powerpoint/2010/main" val="32439644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ORGAN SYSTEM COMPLICATION</a:t>
            </a:r>
            <a:endParaRPr lang="en-IN" dirty="0"/>
          </a:p>
        </p:txBody>
      </p:sp>
      <p:pic>
        <p:nvPicPr>
          <p:cNvPr id="4" name="Content Placeholder 3"/>
          <p:cNvPicPr>
            <a:picLocks noGrp="1" noChangeAspect="1"/>
          </p:cNvPicPr>
          <p:nvPr>
            <p:ph idx="1"/>
          </p:nvPr>
        </p:nvPicPr>
        <p:blipFill>
          <a:blip r:embed="rId2"/>
          <a:stretch>
            <a:fillRect/>
          </a:stretch>
        </p:blipFill>
        <p:spPr>
          <a:xfrm>
            <a:off x="279134" y="1465528"/>
            <a:ext cx="11405936" cy="5108527"/>
          </a:xfrm>
          <a:prstGeom prst="rect">
            <a:avLst/>
          </a:prstGeom>
        </p:spPr>
      </p:pic>
    </p:spTree>
    <p:extLst>
      <p:ext uri="{BB962C8B-B14F-4D97-AF65-F5344CB8AC3E}">
        <p14:creationId xmlns:p14="http://schemas.microsoft.com/office/powerpoint/2010/main" val="1433368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rcRect/>
          <a:stretch>
            <a:fillRect/>
          </a:stretch>
        </p:blipFill>
        <p:spPr bwMode="auto">
          <a:xfrm>
            <a:off x="838200" y="297747"/>
            <a:ext cx="10182726" cy="6176020"/>
          </a:xfrm>
          <a:prstGeom prst="rect">
            <a:avLst/>
          </a:prstGeom>
          <a:noFill/>
          <a:ln w="9525">
            <a:noFill/>
            <a:miter lim="800000"/>
            <a:headEnd/>
            <a:tailEnd/>
          </a:ln>
        </p:spPr>
      </p:pic>
    </p:spTree>
    <p:extLst>
      <p:ext uri="{BB962C8B-B14F-4D97-AF65-F5344CB8AC3E}">
        <p14:creationId xmlns:p14="http://schemas.microsoft.com/office/powerpoint/2010/main" val="8999560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b="1" dirty="0" smtClean="0">
                <a:solidFill>
                  <a:srgbClr val="0070C0"/>
                </a:solidFill>
              </a:rPr>
              <a:t>INVESTIGATIONS</a:t>
            </a:r>
            <a:endParaRPr lang="en-IN" b="1" dirty="0">
              <a:solidFill>
                <a:srgbClr val="0070C0"/>
              </a:solidFill>
            </a:endParaRPr>
          </a:p>
        </p:txBody>
      </p:sp>
      <p:sp>
        <p:nvSpPr>
          <p:cNvPr id="3" name="Subtitle 2"/>
          <p:cNvSpPr>
            <a:spLocks noGrp="1"/>
          </p:cNvSpPr>
          <p:nvPr>
            <p:ph type="subTitle" idx="1"/>
          </p:nvPr>
        </p:nvSpPr>
        <p:spPr/>
        <p:txBody>
          <a:bodyPr/>
          <a:lstStyle/>
          <a:p>
            <a:endParaRPr lang="en-IN"/>
          </a:p>
        </p:txBody>
      </p:sp>
    </p:spTree>
    <p:extLst>
      <p:ext uri="{BB962C8B-B14F-4D97-AF65-F5344CB8AC3E}">
        <p14:creationId xmlns:p14="http://schemas.microsoft.com/office/powerpoint/2010/main" val="9557496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lgn="ctr"/>
            <a:r>
              <a:rPr lang="en-US" b="1" dirty="0">
                <a:solidFill>
                  <a:srgbClr val="0070C0"/>
                </a:solidFill>
                <a:latin typeface="Arial" panose="020B0604020202020204" pitchFamily="34" charset="0"/>
              </a:rPr>
              <a:t>CHEST X-RAY</a:t>
            </a:r>
          </a:p>
        </p:txBody>
      </p:sp>
      <p:sp>
        <p:nvSpPr>
          <p:cNvPr id="62467" name="Rectangle 3"/>
          <p:cNvSpPr>
            <a:spLocks noGrp="1" noChangeArrowheads="1"/>
          </p:cNvSpPr>
          <p:nvPr>
            <p:ph idx="1"/>
          </p:nvPr>
        </p:nvSpPr>
        <p:spPr/>
        <p:txBody>
          <a:bodyPr>
            <a:normAutofit lnSpcReduction="10000"/>
          </a:bodyPr>
          <a:lstStyle/>
          <a:p>
            <a:pPr marL="0" indent="0">
              <a:lnSpc>
                <a:spcPct val="150000"/>
              </a:lnSpc>
              <a:buNone/>
            </a:pPr>
            <a:r>
              <a:rPr lang="en-US" sz="2400" b="1" dirty="0">
                <a:latin typeface="Arial" panose="020B0604020202020204" pitchFamily="34" charset="0"/>
              </a:rPr>
              <a:t>Signs of dissection </a:t>
            </a:r>
            <a:r>
              <a:rPr lang="en-US" sz="2400" b="1" dirty="0" smtClean="0">
                <a:latin typeface="Arial" panose="020B0604020202020204" pitchFamily="34" charset="0"/>
              </a:rPr>
              <a:t>–</a:t>
            </a:r>
          </a:p>
          <a:p>
            <a:pPr>
              <a:lnSpc>
                <a:spcPct val="150000"/>
              </a:lnSpc>
            </a:pPr>
            <a:r>
              <a:rPr lang="en-US" sz="2400" dirty="0" smtClean="0"/>
              <a:t>abnormal </a:t>
            </a:r>
            <a:r>
              <a:rPr lang="en-US" sz="2400" dirty="0"/>
              <a:t>aortic contour </a:t>
            </a:r>
          </a:p>
          <a:p>
            <a:pPr>
              <a:lnSpc>
                <a:spcPct val="150000"/>
              </a:lnSpc>
            </a:pPr>
            <a:r>
              <a:rPr lang="en-US" sz="2400" dirty="0" smtClean="0"/>
              <a:t>widening </a:t>
            </a:r>
            <a:r>
              <a:rPr lang="en-US" sz="2400" dirty="0"/>
              <a:t>of the aortic silhouette (83% of type A; 72% of type B</a:t>
            </a:r>
            <a:r>
              <a:rPr lang="en-US" sz="2400" dirty="0" smtClean="0"/>
              <a:t>).</a:t>
            </a:r>
          </a:p>
          <a:p>
            <a:pPr>
              <a:lnSpc>
                <a:spcPct val="150000"/>
              </a:lnSpc>
            </a:pPr>
            <a:r>
              <a:rPr lang="en-US" sz="2400" dirty="0" smtClean="0"/>
              <a:t>Pleural </a:t>
            </a:r>
            <a:r>
              <a:rPr lang="en-US" sz="2400" dirty="0"/>
              <a:t>effusions occur in </a:t>
            </a:r>
            <a:r>
              <a:rPr lang="en-US" sz="2400" dirty="0" smtClean="0"/>
              <a:t>approximately 20% </a:t>
            </a:r>
          </a:p>
          <a:p>
            <a:pPr>
              <a:lnSpc>
                <a:spcPct val="150000"/>
              </a:lnSpc>
            </a:pPr>
            <a:r>
              <a:rPr lang="en-US" sz="2400" dirty="0" smtClean="0"/>
              <a:t>Displacement of trachea to right and distortion of left main stem bronchus</a:t>
            </a:r>
            <a:endParaRPr lang="en-US" sz="2400" dirty="0"/>
          </a:p>
          <a:p>
            <a:pPr marL="0" indent="0">
              <a:lnSpc>
                <a:spcPct val="150000"/>
              </a:lnSpc>
              <a:buNone/>
            </a:pPr>
            <a:r>
              <a:rPr lang="en-US" sz="2400" b="1" dirty="0" smtClean="0"/>
              <a:t>IRAD survey</a:t>
            </a:r>
            <a:r>
              <a:rPr lang="en-US" sz="2400" dirty="0" smtClean="0"/>
              <a:t>-normal </a:t>
            </a:r>
            <a:r>
              <a:rPr lang="en-US" sz="2400" dirty="0"/>
              <a:t>chest x-ray findings on presentation were found in 29% of type </a:t>
            </a:r>
            <a:r>
              <a:rPr lang="en-US" sz="2400" dirty="0" smtClean="0"/>
              <a:t>A and 36% of type B dissections</a:t>
            </a:r>
            <a:endParaRPr lang="en-US" sz="2400" u="sng" dirty="0">
              <a:latin typeface="Arial" panose="020B0604020202020204" pitchFamily="34" charset="0"/>
            </a:endParaRPr>
          </a:p>
        </p:txBody>
      </p:sp>
    </p:spTree>
    <p:extLst>
      <p:ext uri="{BB962C8B-B14F-4D97-AF65-F5344CB8AC3E}">
        <p14:creationId xmlns:p14="http://schemas.microsoft.com/office/powerpoint/2010/main" val="3136777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212783" y="656164"/>
            <a:ext cx="8864868" cy="5850514"/>
          </a:xfrm>
          <a:prstGeom prst="rect">
            <a:avLst/>
          </a:prstGeom>
        </p:spPr>
      </p:pic>
    </p:spTree>
    <p:extLst>
      <p:ext uri="{BB962C8B-B14F-4D97-AF65-F5344CB8AC3E}">
        <p14:creationId xmlns:p14="http://schemas.microsoft.com/office/powerpoint/2010/main" val="21049364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IN"/>
          </a:p>
        </p:txBody>
      </p:sp>
      <p:sp>
        <p:nvSpPr>
          <p:cNvPr id="27651" name="ตัวยึดเนื้อหา 2"/>
          <p:cNvSpPr>
            <a:spLocks noGrp="1"/>
          </p:cNvSpPr>
          <p:nvPr>
            <p:ph idx="1"/>
          </p:nvPr>
        </p:nvSpPr>
        <p:spPr/>
        <p:txBody>
          <a:bodyPr/>
          <a:lstStyle/>
          <a:p>
            <a:r>
              <a:rPr lang="en-US" smtClean="0">
                <a:cs typeface="DilleniaUPC" pitchFamily="18" charset="-34"/>
              </a:rPr>
              <a:t>EKG</a:t>
            </a:r>
          </a:p>
          <a:p>
            <a:pPr lvl="1"/>
            <a:r>
              <a:rPr lang="en-US" smtClean="0">
                <a:cs typeface="DilleniaUPC" pitchFamily="18" charset="-34"/>
              </a:rPr>
              <a:t>Normal in 1/3 ( in coronary involement)</a:t>
            </a:r>
          </a:p>
          <a:p>
            <a:pPr lvl="1"/>
            <a:r>
              <a:rPr lang="en-US" smtClean="0">
                <a:cs typeface="DilleniaUPC" pitchFamily="18" charset="-34"/>
              </a:rPr>
              <a:t>ST-T change</a:t>
            </a:r>
          </a:p>
          <a:p>
            <a:pPr>
              <a:buFont typeface="Wingdings" panose="05000000000000000000" pitchFamily="2" charset="2"/>
              <a:buNone/>
            </a:pPr>
            <a:endParaRPr lang="en-US" smtClean="0">
              <a:cs typeface="DilleniaUPC" pitchFamily="18" charset="-34"/>
            </a:endParaRPr>
          </a:p>
          <a:p>
            <a:endParaRPr lang="th-TH" smtClean="0"/>
          </a:p>
        </p:txBody>
      </p:sp>
      <p:pic>
        <p:nvPicPr>
          <p:cNvPr id="2765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31" y="3139441"/>
            <a:ext cx="8926629"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5867400"/>
            <a:ext cx="7677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4746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LABORATORY FINDINGS</a:t>
            </a:r>
            <a:endParaRPr lang="en-IN" b="1" dirty="0">
              <a:solidFill>
                <a:srgbClr val="0070C0"/>
              </a:solidFill>
            </a:endParaRPr>
          </a:p>
        </p:txBody>
      </p:sp>
      <p:sp>
        <p:nvSpPr>
          <p:cNvPr id="3" name="Content Placeholder 2"/>
          <p:cNvSpPr>
            <a:spLocks noGrp="1"/>
          </p:cNvSpPr>
          <p:nvPr>
            <p:ph idx="1"/>
          </p:nvPr>
        </p:nvSpPr>
        <p:spPr/>
        <p:txBody>
          <a:bodyPr/>
          <a:lstStyle/>
          <a:p>
            <a:endParaRPr lang="en-IN" dirty="0"/>
          </a:p>
        </p:txBody>
      </p:sp>
      <p:pic>
        <p:nvPicPr>
          <p:cNvPr id="4" name="Picture 3"/>
          <p:cNvPicPr>
            <a:picLocks noChangeAspect="1"/>
          </p:cNvPicPr>
          <p:nvPr/>
        </p:nvPicPr>
        <p:blipFill>
          <a:blip r:embed="rId2"/>
          <a:stretch>
            <a:fillRect/>
          </a:stretch>
        </p:blipFill>
        <p:spPr>
          <a:xfrm>
            <a:off x="2004060" y="1690688"/>
            <a:ext cx="8183880" cy="4864735"/>
          </a:xfrm>
          <a:prstGeom prst="rect">
            <a:avLst/>
          </a:prstGeom>
        </p:spPr>
      </p:pic>
    </p:spTree>
    <p:extLst>
      <p:ext uri="{BB962C8B-B14F-4D97-AF65-F5344CB8AC3E}">
        <p14:creationId xmlns:p14="http://schemas.microsoft.com/office/powerpoint/2010/main" val="3477752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8630"/>
            <a:ext cx="10515600" cy="1325563"/>
          </a:xfrm>
        </p:spPr>
        <p:txBody>
          <a:bodyPr/>
          <a:lstStyle/>
          <a:p>
            <a:pPr algn="ctr"/>
            <a:r>
              <a:rPr lang="en-IN" b="1" dirty="0" smtClean="0">
                <a:solidFill>
                  <a:srgbClr val="0070C0"/>
                </a:solidFill>
              </a:rPr>
              <a:t>BIOMARKERS</a:t>
            </a:r>
            <a:endParaRPr lang="en-IN" b="1" dirty="0">
              <a:solidFill>
                <a:srgbClr val="0070C0"/>
              </a:solidFill>
            </a:endParaRPr>
          </a:p>
        </p:txBody>
      </p:sp>
      <p:sp>
        <p:nvSpPr>
          <p:cNvPr id="3" name="Content Placeholder 2"/>
          <p:cNvSpPr>
            <a:spLocks noGrp="1"/>
          </p:cNvSpPr>
          <p:nvPr>
            <p:ph idx="1"/>
          </p:nvPr>
        </p:nvSpPr>
        <p:spPr/>
        <p:txBody>
          <a:bodyPr>
            <a:normAutofit lnSpcReduction="10000"/>
          </a:bodyPr>
          <a:lstStyle/>
          <a:p>
            <a:r>
              <a:rPr lang="en-US" b="1" dirty="0" smtClean="0"/>
              <a:t>Medial injury </a:t>
            </a:r>
            <a:r>
              <a:rPr lang="en-US" dirty="0" smtClean="0"/>
              <a:t>- Release </a:t>
            </a:r>
            <a:r>
              <a:rPr lang="en-US" dirty="0"/>
              <a:t>of smooth muscle proteins (</a:t>
            </a:r>
            <a:r>
              <a:rPr lang="en-US" dirty="0" err="1"/>
              <a:t>calponin</a:t>
            </a:r>
            <a:r>
              <a:rPr lang="en-US" dirty="0"/>
              <a:t>), soluble elastin fragments, myosin heavy chain and the </a:t>
            </a:r>
            <a:r>
              <a:rPr lang="en-US" dirty="0" smtClean="0"/>
              <a:t>BB isoform </a:t>
            </a:r>
            <a:r>
              <a:rPr lang="en-US" dirty="0"/>
              <a:t>of </a:t>
            </a:r>
            <a:r>
              <a:rPr lang="en-US" dirty="0" err="1"/>
              <a:t>creatine</a:t>
            </a:r>
            <a:r>
              <a:rPr lang="en-US" dirty="0"/>
              <a:t> kinase, fibrin degradation </a:t>
            </a:r>
            <a:r>
              <a:rPr lang="en-US" dirty="0" smtClean="0"/>
              <a:t>products </a:t>
            </a:r>
            <a:r>
              <a:rPr lang="en-US" dirty="0"/>
              <a:t>and TGF-β </a:t>
            </a:r>
            <a:r>
              <a:rPr lang="en-US" dirty="0" smtClean="0"/>
              <a:t>(limited use) </a:t>
            </a:r>
          </a:p>
          <a:p>
            <a:r>
              <a:rPr lang="en-US" b="1" dirty="0" smtClean="0"/>
              <a:t>elevated </a:t>
            </a:r>
            <a:r>
              <a:rPr lang="en-US" b="1" dirty="0"/>
              <a:t>D-dimer </a:t>
            </a:r>
            <a:r>
              <a:rPr lang="en-US" dirty="0" smtClean="0"/>
              <a:t>-useful </a:t>
            </a:r>
            <a:r>
              <a:rPr lang="en-US" dirty="0"/>
              <a:t>biomarker for classic acute </a:t>
            </a:r>
            <a:r>
              <a:rPr lang="en-US" dirty="0" smtClean="0"/>
              <a:t>dissection</a:t>
            </a:r>
          </a:p>
          <a:p>
            <a:r>
              <a:rPr lang="en-US" dirty="0"/>
              <a:t>&lt;</a:t>
            </a:r>
            <a:r>
              <a:rPr lang="en-US" dirty="0" smtClean="0"/>
              <a:t> </a:t>
            </a:r>
            <a:r>
              <a:rPr lang="en-US" dirty="0"/>
              <a:t>500 </a:t>
            </a:r>
            <a:r>
              <a:rPr lang="en-US" dirty="0" err="1" smtClean="0"/>
              <a:t>ng</a:t>
            </a:r>
            <a:r>
              <a:rPr lang="en-US" dirty="0" smtClean="0"/>
              <a:t>/mL  in 24hrs </a:t>
            </a:r>
            <a:r>
              <a:rPr lang="en-US" dirty="0"/>
              <a:t>had a </a:t>
            </a:r>
            <a:r>
              <a:rPr lang="en-US" b="1" dirty="0" smtClean="0"/>
              <a:t>negative likelihood </a:t>
            </a:r>
            <a:r>
              <a:rPr lang="en-US" b="1" dirty="0"/>
              <a:t>ratio </a:t>
            </a:r>
            <a:r>
              <a:rPr lang="en-US" dirty="0"/>
              <a:t>of 0.07 and a negative predictive value of </a:t>
            </a:r>
            <a:r>
              <a:rPr lang="en-US" dirty="0" smtClean="0"/>
              <a:t>95% ,sensitivity </a:t>
            </a:r>
            <a:r>
              <a:rPr lang="en-US" dirty="0"/>
              <a:t>of 97% and a specificity of </a:t>
            </a:r>
            <a:r>
              <a:rPr lang="en-US" dirty="0" smtClean="0"/>
              <a:t>47%</a:t>
            </a:r>
          </a:p>
          <a:p>
            <a:r>
              <a:rPr lang="en-US" dirty="0" smtClean="0"/>
              <a:t>&gt;1600 </a:t>
            </a:r>
            <a:r>
              <a:rPr lang="en-US" dirty="0" err="1" smtClean="0"/>
              <a:t>ng</a:t>
            </a:r>
            <a:r>
              <a:rPr lang="en-US" dirty="0" smtClean="0"/>
              <a:t>/ml in first 6hrs –positive likelihood of 12.8 </a:t>
            </a:r>
          </a:p>
          <a:p>
            <a:r>
              <a:rPr lang="en-US" dirty="0" smtClean="0"/>
              <a:t>Normal </a:t>
            </a:r>
            <a:r>
              <a:rPr lang="en-US" dirty="0"/>
              <a:t>D-dimer levels can occur with </a:t>
            </a:r>
            <a:r>
              <a:rPr lang="en-US" dirty="0" smtClean="0"/>
              <a:t>aortic dissection </a:t>
            </a:r>
            <a:r>
              <a:rPr lang="en-US" dirty="0"/>
              <a:t>and a </a:t>
            </a:r>
            <a:r>
              <a:rPr lang="en-US" dirty="0" err="1"/>
              <a:t>thrombosed</a:t>
            </a:r>
            <a:r>
              <a:rPr lang="en-US" dirty="0"/>
              <a:t> false lumen, as well as with aortic IMH </a:t>
            </a:r>
            <a:endParaRPr lang="en-IN" dirty="0"/>
          </a:p>
        </p:txBody>
      </p:sp>
    </p:spTree>
    <p:extLst>
      <p:ext uri="{BB962C8B-B14F-4D97-AF65-F5344CB8AC3E}">
        <p14:creationId xmlns:p14="http://schemas.microsoft.com/office/powerpoint/2010/main" val="25637517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solidFill>
                  <a:srgbClr val="0070C0"/>
                </a:solidFill>
              </a:rPr>
              <a:t>Diagnostic imaging</a:t>
            </a:r>
          </a:p>
        </p:txBody>
      </p:sp>
      <p:pic>
        <p:nvPicPr>
          <p:cNvPr id="4" name="Content Placeholder 3"/>
          <p:cNvPicPr>
            <a:picLocks noGrp="1" noChangeAspect="1"/>
          </p:cNvPicPr>
          <p:nvPr>
            <p:ph idx="1"/>
          </p:nvPr>
        </p:nvPicPr>
        <p:blipFill>
          <a:blip r:embed="rId2"/>
          <a:stretch>
            <a:fillRect/>
          </a:stretch>
        </p:blipFill>
        <p:spPr>
          <a:xfrm>
            <a:off x="360947" y="1910615"/>
            <a:ext cx="11470105" cy="4023360"/>
          </a:xfrm>
          <a:prstGeom prst="rect">
            <a:avLst/>
          </a:prstGeom>
        </p:spPr>
      </p:pic>
    </p:spTree>
    <p:extLst>
      <p:ext uri="{BB962C8B-B14F-4D97-AF65-F5344CB8AC3E}">
        <p14:creationId xmlns:p14="http://schemas.microsoft.com/office/powerpoint/2010/main" val="2962766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pPr>
              <a:defRPr/>
            </a:pPr>
            <a:r>
              <a:rPr lang="en-US" dirty="0" smtClean="0">
                <a:solidFill>
                  <a:schemeClr val="tx2">
                    <a:satMod val="200000"/>
                  </a:schemeClr>
                </a:solidFill>
              </a:rPr>
              <a:t>Historical Note</a:t>
            </a:r>
            <a:endParaRPr lang="th-TH" dirty="0">
              <a:solidFill>
                <a:schemeClr val="tx2">
                  <a:satMod val="200000"/>
                </a:schemeClr>
              </a:solidFill>
            </a:endParaRPr>
          </a:p>
        </p:txBody>
      </p:sp>
      <p:sp>
        <p:nvSpPr>
          <p:cNvPr id="10243" name="ตัวแทนเนื้อหา 2"/>
          <p:cNvSpPr>
            <a:spLocks noGrp="1"/>
          </p:cNvSpPr>
          <p:nvPr>
            <p:ph idx="1"/>
          </p:nvPr>
        </p:nvSpPr>
        <p:spPr/>
        <p:txBody>
          <a:bodyPr/>
          <a:lstStyle/>
          <a:p>
            <a:r>
              <a:rPr lang="en-US" dirty="0" smtClean="0"/>
              <a:t>term </a:t>
            </a:r>
            <a:r>
              <a:rPr lang="en-US" b="1" dirty="0" smtClean="0"/>
              <a:t>"aortic dissection" </a:t>
            </a:r>
            <a:r>
              <a:rPr lang="en-US" dirty="0" smtClean="0"/>
              <a:t>was introduced by the French physician </a:t>
            </a:r>
            <a:r>
              <a:rPr lang="en-US" b="1" dirty="0" smtClean="0"/>
              <a:t>J.P. </a:t>
            </a:r>
            <a:r>
              <a:rPr lang="en-US" b="1" dirty="0" err="1" smtClean="0"/>
              <a:t>Maunoir</a:t>
            </a:r>
            <a:r>
              <a:rPr lang="en-US" b="1" dirty="0" smtClean="0"/>
              <a:t> </a:t>
            </a:r>
            <a:r>
              <a:rPr lang="en-US" dirty="0" smtClean="0"/>
              <a:t>in 1802</a:t>
            </a:r>
            <a:endParaRPr lang="en-US" dirty="0">
              <a:cs typeface="DilleniaUPC" pitchFamily="18" charset="-34"/>
            </a:endParaRPr>
          </a:p>
          <a:p>
            <a:r>
              <a:rPr lang="en-US" b="1" dirty="0" err="1">
                <a:cs typeface="DilleniaUPC" pitchFamily="18" charset="-34"/>
              </a:rPr>
              <a:t>Lannaec</a:t>
            </a:r>
            <a:r>
              <a:rPr lang="en-US" dirty="0">
                <a:cs typeface="DilleniaUPC" pitchFamily="18" charset="-34"/>
              </a:rPr>
              <a:t>(French physician) introduced term Dissection aneurysm in </a:t>
            </a:r>
            <a:r>
              <a:rPr lang="en-US" dirty="0" smtClean="0">
                <a:cs typeface="DilleniaUPC" pitchFamily="18" charset="-34"/>
              </a:rPr>
              <a:t>1819</a:t>
            </a:r>
          </a:p>
          <a:p>
            <a:endParaRPr lang="en-US" dirty="0">
              <a:cs typeface="DilleniaUPC" pitchFamily="18" charset="-34"/>
            </a:endParaRPr>
          </a:p>
        </p:txBody>
      </p:sp>
      <p:pic>
        <p:nvPicPr>
          <p:cNvPr id="10244" name="Picture 4" descr="C:\Users\Administrator\Pictures\250px-Rene-Theophile-Hyacinthe_Laenn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429000"/>
            <a:ext cx="3733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5067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152400" y="173510"/>
            <a:ext cx="11458832" cy="6445592"/>
          </a:xfrm>
          <a:prstGeom prst="rect">
            <a:avLst/>
          </a:prstGeom>
        </p:spPr>
      </p:pic>
    </p:spTree>
    <p:extLst>
      <p:ext uri="{BB962C8B-B14F-4D97-AF65-F5344CB8AC3E}">
        <p14:creationId xmlns:p14="http://schemas.microsoft.com/office/powerpoint/2010/main" val="28778104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solidFill>
                  <a:srgbClr val="0070C0"/>
                </a:solidFill>
              </a:rPr>
              <a:t>Computed Tomography</a:t>
            </a:r>
            <a:endParaRPr lang="en-IN" dirty="0">
              <a:solidFill>
                <a:srgbClr val="0070C0"/>
              </a:solidFill>
            </a:endParaRPr>
          </a:p>
        </p:txBody>
      </p:sp>
      <p:sp>
        <p:nvSpPr>
          <p:cNvPr id="3" name="Content Placeholder 2"/>
          <p:cNvSpPr>
            <a:spLocks noGrp="1"/>
          </p:cNvSpPr>
          <p:nvPr>
            <p:ph idx="1"/>
          </p:nvPr>
        </p:nvSpPr>
        <p:spPr/>
        <p:txBody>
          <a:bodyPr>
            <a:normAutofit fontScale="92500" lnSpcReduction="10000"/>
          </a:bodyPr>
          <a:lstStyle/>
          <a:p>
            <a:r>
              <a:rPr lang="en-US" b="1" dirty="0" smtClean="0"/>
              <a:t>most </a:t>
            </a:r>
            <a:r>
              <a:rPr lang="en-US" b="1" dirty="0"/>
              <a:t>often used </a:t>
            </a:r>
            <a:r>
              <a:rPr lang="en-US" dirty="0" smtClean="0"/>
              <a:t>- best </a:t>
            </a:r>
            <a:r>
              <a:rPr lang="en-US" dirty="0"/>
              <a:t>performed with an </a:t>
            </a:r>
            <a:r>
              <a:rPr lang="en-US" dirty="0" smtClean="0"/>
              <a:t>ECG-gated</a:t>
            </a:r>
            <a:r>
              <a:rPr lang="en-US" dirty="0"/>
              <a:t>, </a:t>
            </a:r>
            <a:r>
              <a:rPr lang="en-US" dirty="0" err="1"/>
              <a:t>multidetector</a:t>
            </a:r>
            <a:r>
              <a:rPr lang="en-US" dirty="0"/>
              <a:t> </a:t>
            </a:r>
            <a:r>
              <a:rPr lang="en-US" dirty="0" smtClean="0"/>
              <a:t>scanner(eliminate </a:t>
            </a:r>
            <a:r>
              <a:rPr lang="en-US" dirty="0"/>
              <a:t>aortic pulsation motion </a:t>
            </a:r>
            <a:r>
              <a:rPr lang="en-US" dirty="0" smtClean="0"/>
              <a:t>artifacts)</a:t>
            </a:r>
          </a:p>
          <a:p>
            <a:pPr marL="0" indent="0">
              <a:buNone/>
            </a:pPr>
            <a:r>
              <a:rPr lang="en-US" b="1" dirty="0" smtClean="0"/>
              <a:t>FEATURES:</a:t>
            </a:r>
            <a:endParaRPr lang="en-US" dirty="0" smtClean="0"/>
          </a:p>
          <a:p>
            <a:r>
              <a:rPr lang="en-US" b="1" dirty="0" smtClean="0"/>
              <a:t>two </a:t>
            </a:r>
            <a:r>
              <a:rPr lang="en-US" b="1" dirty="0"/>
              <a:t>distinct lumens with a visible intimal flap </a:t>
            </a:r>
            <a:r>
              <a:rPr lang="en-US" dirty="0"/>
              <a:t>or by detection of two lumens by their differing rates </a:t>
            </a:r>
            <a:r>
              <a:rPr lang="en-US" dirty="0" smtClean="0"/>
              <a:t>of </a:t>
            </a:r>
            <a:r>
              <a:rPr lang="en-US" dirty="0" err="1" smtClean="0"/>
              <a:t>opacification</a:t>
            </a:r>
            <a:r>
              <a:rPr lang="en-US" dirty="0" smtClean="0"/>
              <a:t> </a:t>
            </a:r>
            <a:r>
              <a:rPr lang="en-US" dirty="0"/>
              <a:t>with contrast material </a:t>
            </a:r>
            <a:endParaRPr lang="en-US" dirty="0" smtClean="0"/>
          </a:p>
          <a:p>
            <a:r>
              <a:rPr lang="en-US" dirty="0" smtClean="0"/>
              <a:t>If the </a:t>
            </a:r>
            <a:r>
              <a:rPr lang="en-US" dirty="0"/>
              <a:t>false lumen is completely </a:t>
            </a:r>
            <a:r>
              <a:rPr lang="en-US" dirty="0" err="1" smtClean="0"/>
              <a:t>thrombosed</a:t>
            </a:r>
            <a:r>
              <a:rPr lang="en-US" dirty="0" smtClean="0"/>
              <a:t>-low </a:t>
            </a:r>
            <a:r>
              <a:rPr lang="en-US" dirty="0" err="1" smtClean="0"/>
              <a:t>attenuation,slower</a:t>
            </a:r>
            <a:r>
              <a:rPr lang="en-US" dirty="0" smtClean="0"/>
              <a:t> </a:t>
            </a:r>
            <a:r>
              <a:rPr lang="en-US" dirty="0"/>
              <a:t>flow and a larger diameter than the true </a:t>
            </a:r>
            <a:r>
              <a:rPr lang="en-US" dirty="0" smtClean="0"/>
              <a:t>lumen</a:t>
            </a:r>
            <a:endParaRPr lang="en-US" dirty="0"/>
          </a:p>
          <a:p>
            <a:r>
              <a:rPr lang="en-US" dirty="0" smtClean="0"/>
              <a:t>sensitivity </a:t>
            </a:r>
            <a:r>
              <a:rPr lang="en-US" dirty="0"/>
              <a:t>and specificity of 98% to </a:t>
            </a:r>
            <a:r>
              <a:rPr lang="en-US" dirty="0" smtClean="0"/>
              <a:t>100%</a:t>
            </a:r>
          </a:p>
          <a:p>
            <a:r>
              <a:rPr lang="en-US" dirty="0" smtClean="0"/>
              <a:t>Spiral </a:t>
            </a:r>
            <a:r>
              <a:rPr lang="en-US" dirty="0"/>
              <a:t>(helical) CECT allows </a:t>
            </a:r>
            <a:r>
              <a:rPr lang="en-US" dirty="0" err="1" smtClean="0"/>
              <a:t>threedimensional</a:t>
            </a:r>
            <a:r>
              <a:rPr lang="en-US" dirty="0" smtClean="0"/>
              <a:t> </a:t>
            </a:r>
          </a:p>
          <a:p>
            <a:r>
              <a:rPr lang="en-US" b="1" dirty="0" smtClean="0"/>
              <a:t>OTHER </a:t>
            </a:r>
            <a:r>
              <a:rPr lang="en-US" dirty="0" smtClean="0"/>
              <a:t>- </a:t>
            </a:r>
            <a:r>
              <a:rPr lang="en-US" dirty="0" err="1" smtClean="0"/>
              <a:t>hemopericardium</a:t>
            </a:r>
            <a:r>
              <a:rPr lang="en-US" dirty="0"/>
              <a:t>, aortic rupture, branch vessel involvement, and blood supply from </a:t>
            </a:r>
            <a:r>
              <a:rPr lang="en-US" dirty="0" smtClean="0"/>
              <a:t>the true </a:t>
            </a:r>
            <a:r>
              <a:rPr lang="en-US" dirty="0"/>
              <a:t>and false </a:t>
            </a:r>
            <a:r>
              <a:rPr lang="en-US" dirty="0" smtClean="0"/>
              <a:t>lumens</a:t>
            </a:r>
          </a:p>
        </p:txBody>
      </p:sp>
    </p:spTree>
    <p:extLst>
      <p:ext uri="{BB962C8B-B14F-4D97-AF65-F5344CB8AC3E}">
        <p14:creationId xmlns:p14="http://schemas.microsoft.com/office/powerpoint/2010/main" val="26157660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p>
        </p:txBody>
      </p:sp>
      <p:sp>
        <p:nvSpPr>
          <p:cNvPr id="9219" name="Rectangle 3"/>
          <p:cNvSpPr>
            <a:spLocks noGrp="1" noChangeArrowheads="1"/>
          </p:cNvSpPr>
          <p:nvPr>
            <p:ph idx="1"/>
          </p:nvPr>
        </p:nvSpPr>
        <p:spPr/>
        <p:txBody>
          <a:bodyPr/>
          <a:lstStyle/>
          <a:p>
            <a:endParaRPr lang="en-US"/>
          </a:p>
        </p:txBody>
      </p:sp>
      <p:pic>
        <p:nvPicPr>
          <p:cNvPr id="9220" name="Picture 4"/>
          <p:cNvPicPr>
            <a:picLocks noChangeAspect="1" noChangeArrowheads="1"/>
          </p:cNvPicPr>
          <p:nvPr/>
        </p:nvPicPr>
        <p:blipFill>
          <a:blip r:embed="rId3"/>
          <a:srcRect/>
          <a:stretch>
            <a:fillRect/>
          </a:stretch>
        </p:blipFill>
        <p:spPr bwMode="auto">
          <a:xfrm>
            <a:off x="1524000" y="61914"/>
            <a:ext cx="9194800" cy="6796087"/>
          </a:xfrm>
          <a:prstGeom prst="rect">
            <a:avLst/>
          </a:prstGeom>
          <a:noFill/>
          <a:ln w="9525">
            <a:noFill/>
            <a:miter lim="800000"/>
            <a:headEnd/>
            <a:tailEnd/>
          </a:ln>
          <a:effectLst/>
        </p:spPr>
      </p:pic>
    </p:spTree>
    <p:extLst>
      <p:ext uri="{BB962C8B-B14F-4D97-AF65-F5344CB8AC3E}">
        <p14:creationId xmlns:p14="http://schemas.microsoft.com/office/powerpoint/2010/main" val="452128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smtClean="0"/>
              <a:t>Imaging </a:t>
            </a:r>
            <a:r>
              <a:rPr lang="en-US" dirty="0" smtClean="0"/>
              <a:t>without </a:t>
            </a:r>
            <a:r>
              <a:rPr lang="en-US" dirty="0"/>
              <a:t>contrast should be used </a:t>
            </a:r>
            <a:r>
              <a:rPr lang="en-US" dirty="0" smtClean="0"/>
              <a:t>first </a:t>
            </a:r>
            <a:r>
              <a:rPr lang="en-US" dirty="0"/>
              <a:t>to </a:t>
            </a:r>
            <a:r>
              <a:rPr lang="en-US" dirty="0" smtClean="0"/>
              <a:t>detect </a:t>
            </a:r>
            <a:r>
              <a:rPr lang="en-US" dirty="0" err="1" smtClean="0"/>
              <a:t>haemorrhage</a:t>
            </a:r>
            <a:r>
              <a:rPr lang="en-US" dirty="0" smtClean="0"/>
              <a:t> </a:t>
            </a:r>
            <a:r>
              <a:rPr lang="en-US" dirty="0"/>
              <a:t>and </a:t>
            </a:r>
            <a:r>
              <a:rPr lang="en-US" dirty="0" err="1"/>
              <a:t>haematomas</a:t>
            </a:r>
            <a:r>
              <a:rPr lang="en-US" dirty="0"/>
              <a:t> because </a:t>
            </a:r>
            <a:r>
              <a:rPr lang="en-US" dirty="0" smtClean="0"/>
              <a:t>displacement of </a:t>
            </a:r>
            <a:r>
              <a:rPr lang="en-US" dirty="0"/>
              <a:t>intimal </a:t>
            </a:r>
            <a:r>
              <a:rPr lang="en-US" dirty="0" smtClean="0"/>
              <a:t>calcification </a:t>
            </a:r>
            <a:r>
              <a:rPr lang="en-US" dirty="0"/>
              <a:t>within the aortic lumen is </a:t>
            </a:r>
            <a:r>
              <a:rPr lang="en-US" dirty="0" smtClean="0"/>
              <a:t>a typical finding </a:t>
            </a:r>
            <a:r>
              <a:rPr lang="en-US" dirty="0"/>
              <a:t>in </a:t>
            </a:r>
            <a:r>
              <a:rPr lang="en-US" dirty="0" smtClean="0"/>
              <a:t>dissection</a:t>
            </a:r>
          </a:p>
          <a:p>
            <a:r>
              <a:rPr lang="en-US" b="1" dirty="0" smtClean="0"/>
              <a:t>Triple-rule out-  </a:t>
            </a:r>
            <a:r>
              <a:rPr lang="en-US" dirty="0" err="1" smtClean="0"/>
              <a:t>ECGgated</a:t>
            </a:r>
            <a:r>
              <a:rPr lang="en-US" dirty="0" smtClean="0"/>
              <a:t> 64-detector </a:t>
            </a:r>
            <a:r>
              <a:rPr lang="en-US" dirty="0"/>
              <a:t>CT study to evaluate patients with acute </a:t>
            </a:r>
            <a:r>
              <a:rPr lang="en-US" dirty="0" smtClean="0"/>
              <a:t>chest pain</a:t>
            </a:r>
            <a:r>
              <a:rPr lang="en-US" dirty="0"/>
              <a:t>, in </a:t>
            </a:r>
            <a:r>
              <a:rPr lang="en-US" dirty="0" smtClean="0"/>
              <a:t>ED, </a:t>
            </a:r>
            <a:r>
              <a:rPr lang="en-US" dirty="0"/>
              <a:t>for </a:t>
            </a:r>
            <a:r>
              <a:rPr lang="en-US" dirty="0" smtClean="0"/>
              <a:t>: </a:t>
            </a:r>
            <a:r>
              <a:rPr lang="en-US" dirty="0"/>
              <a:t>AD</a:t>
            </a:r>
            <a:r>
              <a:rPr lang="en-US" dirty="0" smtClean="0"/>
              <a:t>, pulmonary </a:t>
            </a:r>
            <a:r>
              <a:rPr lang="en-US" dirty="0"/>
              <a:t>embolism, and coronary artery </a:t>
            </a:r>
            <a:r>
              <a:rPr lang="en-US" dirty="0" smtClean="0"/>
              <a:t>disease</a:t>
            </a:r>
          </a:p>
          <a:p>
            <a:r>
              <a:rPr lang="en-US" b="1" dirty="0" smtClean="0"/>
              <a:t>pulsation artefact - </a:t>
            </a:r>
            <a:r>
              <a:rPr lang="en-US" dirty="0" smtClean="0"/>
              <a:t>is </a:t>
            </a:r>
            <a:r>
              <a:rPr lang="en-US" dirty="0"/>
              <a:t>the most common cause of </a:t>
            </a:r>
            <a:r>
              <a:rPr lang="en-US" dirty="0" smtClean="0"/>
              <a:t>misdiagnosis caused </a:t>
            </a:r>
            <a:r>
              <a:rPr lang="en-US" dirty="0"/>
              <a:t>by pulsatile </a:t>
            </a:r>
            <a:r>
              <a:rPr lang="en-US" dirty="0" smtClean="0"/>
              <a:t>- </a:t>
            </a:r>
            <a:r>
              <a:rPr lang="en-US" dirty="0"/>
              <a:t>can be eliminated with </a:t>
            </a:r>
            <a:r>
              <a:rPr lang="en-US" dirty="0" err="1" smtClean="0"/>
              <a:t>ECGgating</a:t>
            </a:r>
            <a:r>
              <a:rPr lang="en-US" dirty="0" smtClean="0"/>
              <a:t> or </a:t>
            </a:r>
            <a:r>
              <a:rPr lang="en-US" dirty="0"/>
              <a:t>else by a </a:t>
            </a:r>
            <a:r>
              <a:rPr lang="en-US" dirty="0" smtClean="0"/>
              <a:t>linear </a:t>
            </a:r>
            <a:r>
              <a:rPr lang="en-US" dirty="0"/>
              <a:t>interpolation </a:t>
            </a:r>
            <a:r>
              <a:rPr lang="en-US" dirty="0" smtClean="0"/>
              <a:t>reconstruction </a:t>
            </a:r>
            <a:r>
              <a:rPr lang="en-IN" dirty="0" smtClean="0"/>
              <a:t>algorithm</a:t>
            </a:r>
            <a:endParaRPr lang="en-IN" dirty="0"/>
          </a:p>
        </p:txBody>
      </p:sp>
    </p:spTree>
    <p:extLst>
      <p:ext uri="{BB962C8B-B14F-4D97-AF65-F5344CB8AC3E}">
        <p14:creationId xmlns:p14="http://schemas.microsoft.com/office/powerpoint/2010/main" val="20916246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838200" y="3611879"/>
            <a:ext cx="10515600" cy="2565083"/>
          </a:xfrm>
        </p:spPr>
        <p:txBody>
          <a:bodyPr/>
          <a:lstStyle/>
          <a:p>
            <a:r>
              <a:rPr lang="en-US" b="1" dirty="0"/>
              <a:t>Major limitations </a:t>
            </a:r>
            <a:r>
              <a:rPr lang="en-US" dirty="0"/>
              <a:t>-inability to evaluate the coronary arteries and aortic valve reliably, motion artifact related to cardiac movement, streak artifact related to implanted devices, and complications associated with the use of contrast agents, especially nephropathy</a:t>
            </a:r>
            <a:endParaRPr lang="en-IN" dirty="0"/>
          </a:p>
        </p:txBody>
      </p:sp>
      <p:pic>
        <p:nvPicPr>
          <p:cNvPr id="4" name="Picture 3"/>
          <p:cNvPicPr>
            <a:picLocks noChangeAspect="1"/>
          </p:cNvPicPr>
          <p:nvPr/>
        </p:nvPicPr>
        <p:blipFill>
          <a:blip r:embed="rId3"/>
          <a:stretch>
            <a:fillRect/>
          </a:stretch>
        </p:blipFill>
        <p:spPr>
          <a:xfrm>
            <a:off x="838200" y="365124"/>
            <a:ext cx="3185160" cy="2768865"/>
          </a:xfrm>
          <a:prstGeom prst="rect">
            <a:avLst/>
          </a:prstGeom>
        </p:spPr>
      </p:pic>
      <p:pic>
        <p:nvPicPr>
          <p:cNvPr id="5" name="Picture 4"/>
          <p:cNvPicPr>
            <a:picLocks noChangeAspect="1"/>
          </p:cNvPicPr>
          <p:nvPr/>
        </p:nvPicPr>
        <p:blipFill>
          <a:blip r:embed="rId4"/>
          <a:stretch>
            <a:fillRect/>
          </a:stretch>
        </p:blipFill>
        <p:spPr>
          <a:xfrm>
            <a:off x="4023360" y="365123"/>
            <a:ext cx="6797040" cy="2762751"/>
          </a:xfrm>
          <a:prstGeom prst="rect">
            <a:avLst/>
          </a:prstGeom>
        </p:spPr>
      </p:pic>
    </p:spTree>
    <p:extLst>
      <p:ext uri="{BB962C8B-B14F-4D97-AF65-F5344CB8AC3E}">
        <p14:creationId xmlns:p14="http://schemas.microsoft.com/office/powerpoint/2010/main" val="42646206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solidFill>
                  <a:srgbClr val="0070C0"/>
                </a:solidFill>
              </a:rPr>
              <a:t>Magnetic Resonance Imaging</a:t>
            </a:r>
            <a:br>
              <a:rPr lang="en-IN" b="1" dirty="0">
                <a:solidFill>
                  <a:srgbClr val="0070C0"/>
                </a:solidFill>
              </a:rPr>
            </a:br>
            <a:endParaRPr lang="en-IN" dirty="0">
              <a:solidFill>
                <a:srgbClr val="0070C0"/>
              </a:solidFill>
            </a:endParaRPr>
          </a:p>
        </p:txBody>
      </p:sp>
      <p:sp>
        <p:nvSpPr>
          <p:cNvPr id="3" name="Content Placeholder 2"/>
          <p:cNvSpPr>
            <a:spLocks noGrp="1"/>
          </p:cNvSpPr>
          <p:nvPr>
            <p:ph idx="1"/>
          </p:nvPr>
        </p:nvSpPr>
        <p:spPr/>
        <p:txBody>
          <a:bodyPr>
            <a:normAutofit/>
          </a:bodyPr>
          <a:lstStyle/>
          <a:p>
            <a:r>
              <a:rPr lang="en-US" dirty="0" smtClean="0"/>
              <a:t>sensitivity </a:t>
            </a:r>
            <a:r>
              <a:rPr lang="en-US" dirty="0"/>
              <a:t>and specificity of </a:t>
            </a:r>
            <a:r>
              <a:rPr lang="en-US" dirty="0" smtClean="0"/>
              <a:t>98%</a:t>
            </a:r>
          </a:p>
          <a:p>
            <a:r>
              <a:rPr lang="en-US" dirty="0" smtClean="0"/>
              <a:t>Does not </a:t>
            </a:r>
            <a:r>
              <a:rPr lang="en-US" dirty="0"/>
              <a:t>require IV iodinated contrast material or ionizing </a:t>
            </a:r>
            <a:r>
              <a:rPr lang="en-US" dirty="0" smtClean="0"/>
              <a:t>radiation</a:t>
            </a:r>
          </a:p>
          <a:p>
            <a:r>
              <a:rPr lang="en-US" dirty="0" smtClean="0"/>
              <a:t>permits </a:t>
            </a:r>
            <a:r>
              <a:rPr lang="en-US" dirty="0" err="1" smtClean="0"/>
              <a:t>multiplanar</a:t>
            </a:r>
            <a:r>
              <a:rPr lang="en-US" dirty="0" smtClean="0"/>
              <a:t> imaging </a:t>
            </a:r>
            <a:r>
              <a:rPr lang="en-US" dirty="0"/>
              <a:t>with </a:t>
            </a:r>
            <a:r>
              <a:rPr lang="en-US" dirty="0" smtClean="0"/>
              <a:t>3D </a:t>
            </a:r>
            <a:r>
              <a:rPr lang="en-US" dirty="0"/>
              <a:t>reconstruction and cine-MRI for visualization of blood flow</a:t>
            </a:r>
            <a:r>
              <a:rPr lang="en-US" dirty="0" smtClean="0"/>
              <a:t>, differentiation </a:t>
            </a:r>
            <a:r>
              <a:rPr lang="en-US" dirty="0"/>
              <a:t>of slow flow and clot, evaluation of intimal flap mobility, and detection of </a:t>
            </a:r>
            <a:r>
              <a:rPr lang="en-US" dirty="0" smtClean="0"/>
              <a:t>AR</a:t>
            </a:r>
          </a:p>
          <a:p>
            <a:r>
              <a:rPr lang="en-US" dirty="0" smtClean="0"/>
              <a:t>can assess </a:t>
            </a:r>
            <a:r>
              <a:rPr lang="en-US" b="1" dirty="0"/>
              <a:t>branch vessel morphology </a:t>
            </a:r>
            <a:r>
              <a:rPr lang="en-US" dirty="0"/>
              <a:t>when combined with contrast-enhanced </a:t>
            </a:r>
            <a:r>
              <a:rPr lang="en-US" dirty="0" smtClean="0"/>
              <a:t>MRA</a:t>
            </a:r>
          </a:p>
        </p:txBody>
      </p:sp>
    </p:spTree>
    <p:extLst>
      <p:ext uri="{BB962C8B-B14F-4D97-AF65-F5344CB8AC3E}">
        <p14:creationId xmlns:p14="http://schemas.microsoft.com/office/powerpoint/2010/main" val="3842345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62" y="500062"/>
            <a:ext cx="10515600" cy="1325563"/>
          </a:xfrm>
        </p:spPr>
        <p:txBody>
          <a:bodyPr/>
          <a:lstStyle/>
          <a:p>
            <a:endParaRPr lang="en-IN" dirty="0"/>
          </a:p>
        </p:txBody>
      </p:sp>
      <p:sp>
        <p:nvSpPr>
          <p:cNvPr id="3" name="Content Placeholder 2"/>
          <p:cNvSpPr>
            <a:spLocks noGrp="1"/>
          </p:cNvSpPr>
          <p:nvPr>
            <p:ph idx="1"/>
          </p:nvPr>
        </p:nvSpPr>
        <p:spPr/>
        <p:txBody>
          <a:bodyPr/>
          <a:lstStyle/>
          <a:p>
            <a:r>
              <a:rPr lang="en-US" dirty="0"/>
              <a:t>Detect pericardial effusion, aortic rupture, entry points, and exit points with a high level of accuracy</a:t>
            </a:r>
          </a:p>
          <a:p>
            <a:r>
              <a:rPr lang="en-US" dirty="0"/>
              <a:t>MRA may d</a:t>
            </a:r>
            <a:r>
              <a:rPr lang="en-US" b="1" dirty="0"/>
              <a:t>etect and quantify AR</a:t>
            </a:r>
          </a:p>
          <a:p>
            <a:r>
              <a:rPr lang="en-IN" dirty="0" smtClean="0"/>
              <a:t>TL </a:t>
            </a:r>
            <a:r>
              <a:rPr lang="en-US" dirty="0" smtClean="0"/>
              <a:t>shows </a:t>
            </a:r>
            <a:r>
              <a:rPr lang="en-US" dirty="0"/>
              <a:t>signal void, whereas the FL shows higher signal intensity </a:t>
            </a:r>
            <a:r>
              <a:rPr lang="en-US" dirty="0" smtClean="0"/>
              <a:t>indicative </a:t>
            </a:r>
            <a:r>
              <a:rPr lang="en-IN" dirty="0" smtClean="0"/>
              <a:t>of </a:t>
            </a:r>
            <a:r>
              <a:rPr lang="en-IN" dirty="0"/>
              <a:t>turbulent flow</a:t>
            </a:r>
          </a:p>
        </p:txBody>
      </p:sp>
    </p:spTree>
    <p:extLst>
      <p:ext uri="{BB962C8B-B14F-4D97-AF65-F5344CB8AC3E}">
        <p14:creationId xmlns:p14="http://schemas.microsoft.com/office/powerpoint/2010/main" val="10353231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838200" y="3550921"/>
            <a:ext cx="10515600" cy="2626042"/>
          </a:xfrm>
        </p:spPr>
        <p:txBody>
          <a:bodyPr>
            <a:normAutofit fontScale="92500" lnSpcReduction="10000"/>
          </a:bodyPr>
          <a:lstStyle/>
          <a:p>
            <a:pPr marL="0" indent="0">
              <a:buNone/>
            </a:pPr>
            <a:r>
              <a:rPr lang="en-US" b="1" dirty="0"/>
              <a:t>limitations</a:t>
            </a:r>
            <a:r>
              <a:rPr lang="en-US" dirty="0"/>
              <a:t> –</a:t>
            </a:r>
          </a:p>
          <a:p>
            <a:r>
              <a:rPr lang="en-US" dirty="0"/>
              <a:t>evaluating acute aortic dissection</a:t>
            </a:r>
          </a:p>
          <a:p>
            <a:r>
              <a:rPr lang="en-US" dirty="0"/>
              <a:t>contraindicated - implantable devices (pacemaker, defibrillator) and other metallic Implants</a:t>
            </a:r>
          </a:p>
          <a:p>
            <a:r>
              <a:rPr lang="en-US" dirty="0"/>
              <a:t>availability on an emergency basis</a:t>
            </a:r>
          </a:p>
          <a:p>
            <a:r>
              <a:rPr lang="en-US" dirty="0"/>
              <a:t>more time is needed to acquire images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8453" y="1"/>
            <a:ext cx="3676650" cy="4258962"/>
          </a:xfrm>
          <a:prstGeom prst="rect">
            <a:avLst/>
          </a:prstGeom>
        </p:spPr>
      </p:pic>
    </p:spTree>
    <p:extLst>
      <p:ext uri="{BB962C8B-B14F-4D97-AF65-F5344CB8AC3E}">
        <p14:creationId xmlns:p14="http://schemas.microsoft.com/office/powerpoint/2010/main" val="29903389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pPr marL="0" indent="0">
              <a:buNone/>
            </a:pPr>
            <a:r>
              <a:rPr lang="en-IN" b="1" dirty="0"/>
              <a:t>Ultrasound</a:t>
            </a:r>
          </a:p>
          <a:p>
            <a:r>
              <a:rPr lang="en-US" dirty="0" smtClean="0"/>
              <a:t>undulating </a:t>
            </a:r>
            <a:r>
              <a:rPr lang="en-US" dirty="0"/>
              <a:t>intimal flap </a:t>
            </a:r>
            <a:r>
              <a:rPr lang="en-US" dirty="0" smtClean="0"/>
              <a:t>with independent </a:t>
            </a:r>
            <a:r>
              <a:rPr lang="en-US" dirty="0"/>
              <a:t>motion within the aortic lumen that separates the true and false </a:t>
            </a:r>
            <a:r>
              <a:rPr lang="en-US" dirty="0" smtClean="0"/>
              <a:t>lumens</a:t>
            </a:r>
          </a:p>
          <a:p>
            <a:r>
              <a:rPr lang="en-US" dirty="0" smtClean="0"/>
              <a:t>Color </a:t>
            </a:r>
            <a:r>
              <a:rPr lang="en-US" dirty="0"/>
              <a:t>flow Doppler </a:t>
            </a:r>
            <a:r>
              <a:rPr lang="en-US" dirty="0" smtClean="0"/>
              <a:t>demonstrates </a:t>
            </a:r>
            <a:r>
              <a:rPr lang="en-US" b="1" dirty="0" smtClean="0"/>
              <a:t>differential </a:t>
            </a:r>
            <a:r>
              <a:rPr lang="en-US" b="1" dirty="0"/>
              <a:t>flow in the two lumens</a:t>
            </a:r>
            <a:r>
              <a:rPr lang="en-US" dirty="0"/>
              <a:t> and can detect intimal </a:t>
            </a:r>
            <a:r>
              <a:rPr lang="en-US" dirty="0" smtClean="0"/>
              <a:t>tears</a:t>
            </a:r>
          </a:p>
          <a:p>
            <a:r>
              <a:rPr lang="en-US" dirty="0" smtClean="0"/>
              <a:t>When </a:t>
            </a:r>
            <a:r>
              <a:rPr lang="en-US" dirty="0"/>
              <a:t>the false lumen is </a:t>
            </a:r>
            <a:r>
              <a:rPr lang="en-US" dirty="0" err="1" smtClean="0"/>
              <a:t>thrombosed,displacement</a:t>
            </a:r>
            <a:r>
              <a:rPr lang="en-US" dirty="0" smtClean="0"/>
              <a:t> </a:t>
            </a:r>
            <a:r>
              <a:rPr lang="en-US" dirty="0"/>
              <a:t>of intimal calcification or thickening of the aortic wall suggests aortic </a:t>
            </a:r>
            <a:r>
              <a:rPr lang="en-US" dirty="0" smtClean="0"/>
              <a:t>dissection</a:t>
            </a:r>
            <a:endParaRPr lang="en-US" dirty="0"/>
          </a:p>
          <a:p>
            <a:pPr marL="0" indent="0">
              <a:buNone/>
            </a:pPr>
            <a:endParaRPr lang="en-US" dirty="0" smtClean="0"/>
          </a:p>
          <a:p>
            <a:pPr marL="0" indent="0">
              <a:buNone/>
            </a:pPr>
            <a:r>
              <a:rPr lang="en-IN" b="1" dirty="0"/>
              <a:t>Aortography</a:t>
            </a:r>
          </a:p>
          <a:p>
            <a:r>
              <a:rPr lang="en-US" dirty="0"/>
              <a:t>no longer used </a:t>
            </a:r>
          </a:p>
          <a:p>
            <a:r>
              <a:rPr lang="en-US" dirty="0"/>
              <a:t>used mainly during endovascular repair or coronary angiography</a:t>
            </a:r>
          </a:p>
          <a:p>
            <a:endParaRPr lang="en-IN" dirty="0"/>
          </a:p>
        </p:txBody>
      </p:sp>
    </p:spTree>
    <p:extLst>
      <p:ext uri="{BB962C8B-B14F-4D97-AF65-F5344CB8AC3E}">
        <p14:creationId xmlns:p14="http://schemas.microsoft.com/office/powerpoint/2010/main" val="37619159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9839"/>
            <a:ext cx="10515600" cy="1325563"/>
          </a:xfrm>
        </p:spPr>
        <p:txBody>
          <a:bodyPr/>
          <a:lstStyle/>
          <a:p>
            <a:pPr algn="ctr"/>
            <a:r>
              <a:rPr lang="en-IN" b="1" dirty="0">
                <a:solidFill>
                  <a:srgbClr val="0070C0"/>
                </a:solidFill>
              </a:rPr>
              <a:t>Transthoracic Echocardiography</a:t>
            </a:r>
            <a:br>
              <a:rPr lang="en-IN" b="1" dirty="0">
                <a:solidFill>
                  <a:srgbClr val="0070C0"/>
                </a:solidFill>
              </a:rPr>
            </a:br>
            <a:endParaRPr lang="en-IN" dirty="0">
              <a:solidFill>
                <a:srgbClr val="0070C0"/>
              </a:solidFill>
            </a:endParaRPr>
          </a:p>
        </p:txBody>
      </p:sp>
      <p:sp>
        <p:nvSpPr>
          <p:cNvPr id="3" name="Content Placeholder 2"/>
          <p:cNvSpPr>
            <a:spLocks noGrp="1"/>
          </p:cNvSpPr>
          <p:nvPr>
            <p:ph idx="1"/>
          </p:nvPr>
        </p:nvSpPr>
        <p:spPr/>
        <p:txBody>
          <a:bodyPr/>
          <a:lstStyle/>
          <a:p>
            <a:r>
              <a:rPr lang="en-US" dirty="0"/>
              <a:t>type A aortic </a:t>
            </a:r>
            <a:r>
              <a:rPr lang="en-US" dirty="0" smtClean="0"/>
              <a:t>dissection -sensitivity </a:t>
            </a:r>
            <a:r>
              <a:rPr lang="en-US" dirty="0"/>
              <a:t>of 70% to 80% and specificity of 93% to 96% </a:t>
            </a:r>
            <a:endParaRPr lang="en-US" dirty="0" smtClean="0"/>
          </a:p>
          <a:p>
            <a:r>
              <a:rPr lang="en-US" dirty="0"/>
              <a:t>type B aortic dissection </a:t>
            </a:r>
            <a:r>
              <a:rPr lang="en-US" dirty="0" smtClean="0"/>
              <a:t>-it </a:t>
            </a:r>
            <a:r>
              <a:rPr lang="en-US" dirty="0"/>
              <a:t>is much less sensitive (31% to 55%) </a:t>
            </a:r>
            <a:endParaRPr lang="en-US" dirty="0" smtClean="0"/>
          </a:p>
          <a:p>
            <a:r>
              <a:rPr lang="en-US" dirty="0" smtClean="0"/>
              <a:t>negative </a:t>
            </a:r>
            <a:r>
              <a:rPr lang="en-US" dirty="0"/>
              <a:t>findings do not exclude acute aortic dissection</a:t>
            </a:r>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770" y="4106863"/>
            <a:ext cx="10591800" cy="2070100"/>
          </a:xfrm>
          <a:prstGeom prst="rect">
            <a:avLst/>
          </a:prstGeom>
        </p:spPr>
      </p:pic>
    </p:spTree>
    <p:extLst>
      <p:ext uri="{BB962C8B-B14F-4D97-AF65-F5344CB8AC3E}">
        <p14:creationId xmlns:p14="http://schemas.microsoft.com/office/powerpoint/2010/main" val="39975014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pPr>
              <a:defRPr/>
            </a:pPr>
            <a:r>
              <a:rPr lang="en-US" dirty="0" smtClean="0">
                <a:solidFill>
                  <a:schemeClr val="tx2">
                    <a:satMod val="200000"/>
                  </a:schemeClr>
                </a:solidFill>
              </a:rPr>
              <a:t>Historical Note</a:t>
            </a:r>
            <a:endParaRPr lang="th-TH" dirty="0"/>
          </a:p>
        </p:txBody>
      </p:sp>
      <p:sp>
        <p:nvSpPr>
          <p:cNvPr id="11267" name="ตัวแทนเนื้อหา 2"/>
          <p:cNvSpPr>
            <a:spLocks noGrp="1"/>
          </p:cNvSpPr>
          <p:nvPr>
            <p:ph idx="1"/>
          </p:nvPr>
        </p:nvSpPr>
        <p:spPr/>
        <p:txBody>
          <a:bodyPr/>
          <a:lstStyle/>
          <a:p>
            <a:r>
              <a:rPr lang="en-US" sz="2400" dirty="0">
                <a:cs typeface="DilleniaUPC" pitchFamily="18" charset="-34"/>
              </a:rPr>
              <a:t>First successful outcome of modern treatment of aortic dissection was  attributed to </a:t>
            </a:r>
            <a:r>
              <a:rPr lang="en-US" sz="2400" b="1" dirty="0">
                <a:cs typeface="DilleniaUPC" pitchFamily="18" charset="-34"/>
              </a:rPr>
              <a:t>Dr. </a:t>
            </a:r>
            <a:r>
              <a:rPr lang="en-US" sz="2400" b="1" dirty="0" err="1">
                <a:cs typeface="DilleniaUPC" pitchFamily="18" charset="-34"/>
              </a:rPr>
              <a:t>DeBakey</a:t>
            </a:r>
            <a:r>
              <a:rPr lang="en-US" sz="2400" dirty="0">
                <a:cs typeface="DilleniaUPC" pitchFamily="18" charset="-34"/>
              </a:rPr>
              <a:t> in his report, 1955 and later he devised a classification that is widely used today as </a:t>
            </a:r>
            <a:r>
              <a:rPr lang="en-US" sz="2400" b="1" dirty="0" err="1">
                <a:solidFill>
                  <a:srgbClr val="FF0000"/>
                </a:solidFill>
                <a:cs typeface="DilleniaUPC" pitchFamily="18" charset="-34"/>
              </a:rPr>
              <a:t>Debakey</a:t>
            </a:r>
            <a:r>
              <a:rPr lang="en-US" sz="2400" b="1" dirty="0">
                <a:solidFill>
                  <a:srgbClr val="FF0000"/>
                </a:solidFill>
                <a:cs typeface="DilleniaUPC" pitchFamily="18" charset="-34"/>
              </a:rPr>
              <a:t> </a:t>
            </a:r>
            <a:r>
              <a:rPr lang="en-US" sz="2400" b="1" dirty="0" smtClean="0">
                <a:solidFill>
                  <a:srgbClr val="FF0000"/>
                </a:solidFill>
                <a:cs typeface="DilleniaUPC" pitchFamily="18" charset="-34"/>
              </a:rPr>
              <a:t>classification</a:t>
            </a:r>
            <a:endParaRPr lang="th-TH" sz="2400" b="1" dirty="0">
              <a:solidFill>
                <a:srgbClr val="FF0000"/>
              </a:solidFill>
            </a:endParaRPr>
          </a:p>
          <a:p>
            <a:endParaRPr lang="th-TH" dirty="0" smtClean="0"/>
          </a:p>
        </p:txBody>
      </p:sp>
      <p:pic>
        <p:nvPicPr>
          <p:cNvPr id="11268" name="Picture 2" descr="C:\Users\Administrator\Pictures\joint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552825"/>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descr="C:\Users\Administrator\Pictures\med-debakey-lr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57" y="3633787"/>
            <a:ext cx="55054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6372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360_30_0.94_Jul16201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313920" cy="6926422"/>
          </a:xfrm>
        </p:spPr>
      </p:pic>
    </p:spTree>
    <p:extLst>
      <p:ext uri="{BB962C8B-B14F-4D97-AF65-F5344CB8AC3E}">
        <p14:creationId xmlns:p14="http://schemas.microsoft.com/office/powerpoint/2010/main" val="269153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20000" mute="1">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TEE</a:t>
            </a:r>
            <a:endParaRPr lang="en-IN" b="1" dirty="0">
              <a:solidFill>
                <a:srgbClr val="0070C0"/>
              </a:solidFill>
            </a:endParaRPr>
          </a:p>
        </p:txBody>
      </p:sp>
      <p:sp>
        <p:nvSpPr>
          <p:cNvPr id="3" name="Content Placeholder 2"/>
          <p:cNvSpPr>
            <a:spLocks noGrp="1"/>
          </p:cNvSpPr>
          <p:nvPr>
            <p:ph idx="1"/>
          </p:nvPr>
        </p:nvSpPr>
        <p:spPr/>
        <p:txBody>
          <a:bodyPr>
            <a:normAutofit fontScale="85000" lnSpcReduction="10000"/>
          </a:bodyPr>
          <a:lstStyle/>
          <a:p>
            <a:r>
              <a:rPr lang="en-US" dirty="0" smtClean="0"/>
              <a:t>highly </a:t>
            </a:r>
            <a:r>
              <a:rPr lang="en-US" dirty="0"/>
              <a:t>accurate </a:t>
            </a:r>
            <a:endParaRPr lang="en-US" dirty="0" smtClean="0"/>
          </a:p>
          <a:p>
            <a:r>
              <a:rPr lang="en-US" dirty="0" smtClean="0"/>
              <a:t>Sensitivity approximately </a:t>
            </a:r>
            <a:r>
              <a:rPr lang="en-US" dirty="0"/>
              <a:t>98%; specificity, </a:t>
            </a:r>
            <a:r>
              <a:rPr lang="en-US" dirty="0" smtClean="0"/>
              <a:t>95%(operator </a:t>
            </a:r>
            <a:r>
              <a:rPr lang="en-US" dirty="0"/>
              <a:t>dependent </a:t>
            </a:r>
            <a:r>
              <a:rPr lang="en-US" dirty="0" smtClean="0"/>
              <a:t>)</a:t>
            </a:r>
          </a:p>
          <a:p>
            <a:r>
              <a:rPr lang="en-US" dirty="0" smtClean="0"/>
              <a:t>may </a:t>
            </a:r>
            <a:r>
              <a:rPr lang="en-US" dirty="0"/>
              <a:t>not completely visualize the </a:t>
            </a:r>
            <a:r>
              <a:rPr lang="en-US" dirty="0" smtClean="0"/>
              <a:t>distal ascending </a:t>
            </a:r>
            <a:r>
              <a:rPr lang="en-US" dirty="0"/>
              <a:t>aorta and proximal aortic </a:t>
            </a:r>
            <a:r>
              <a:rPr lang="en-US" dirty="0" smtClean="0"/>
              <a:t>arch</a:t>
            </a:r>
          </a:p>
          <a:p>
            <a:r>
              <a:rPr lang="en-US" dirty="0" smtClean="0"/>
              <a:t>visualize </a:t>
            </a:r>
            <a:r>
              <a:rPr lang="en-US" dirty="0"/>
              <a:t>the intimal tear in 75% to 100% of cases, differentiate the true and false </a:t>
            </a:r>
            <a:r>
              <a:rPr lang="en-US" dirty="0" smtClean="0"/>
              <a:t>lumens</a:t>
            </a:r>
          </a:p>
          <a:p>
            <a:r>
              <a:rPr lang="en-US" b="1" dirty="0" smtClean="0"/>
              <a:t>true lumen: </a:t>
            </a:r>
            <a:r>
              <a:rPr lang="en-US" dirty="0"/>
              <a:t>smaller lumen, systolic expansion, systolic anterograde flow, communication from the </a:t>
            </a:r>
            <a:r>
              <a:rPr lang="en-US" dirty="0" smtClean="0"/>
              <a:t>true to </a:t>
            </a:r>
            <a:r>
              <a:rPr lang="en-US" dirty="0"/>
              <a:t>the false lumen in </a:t>
            </a:r>
            <a:r>
              <a:rPr lang="en-US" dirty="0" smtClean="0"/>
              <a:t>systole</a:t>
            </a:r>
          </a:p>
          <a:p>
            <a:r>
              <a:rPr lang="en-US" dirty="0" smtClean="0"/>
              <a:t>100</a:t>
            </a:r>
            <a:r>
              <a:rPr lang="en-US" dirty="0"/>
              <a:t>% sensitive in </a:t>
            </a:r>
            <a:r>
              <a:rPr lang="en-US" b="1" dirty="0"/>
              <a:t>detecting AR </a:t>
            </a:r>
            <a:r>
              <a:rPr lang="en-US" dirty="0"/>
              <a:t>complicating dissection and may define its mechanism </a:t>
            </a:r>
            <a:endParaRPr lang="en-US" dirty="0" smtClean="0"/>
          </a:p>
          <a:p>
            <a:r>
              <a:rPr lang="en-US" dirty="0" smtClean="0"/>
              <a:t>provides </a:t>
            </a:r>
            <a:r>
              <a:rPr lang="en-US" dirty="0"/>
              <a:t>information about left ventricular function, the proximal coronary arteries, </a:t>
            </a:r>
            <a:r>
              <a:rPr lang="en-US" dirty="0" smtClean="0"/>
              <a:t>and pericardial </a:t>
            </a:r>
            <a:r>
              <a:rPr lang="en-US" dirty="0"/>
              <a:t>effusion and may assist with endovascular treatment</a:t>
            </a:r>
            <a:endParaRPr lang="en-IN" dirty="0"/>
          </a:p>
        </p:txBody>
      </p:sp>
    </p:spTree>
    <p:extLst>
      <p:ext uri="{BB962C8B-B14F-4D97-AF65-F5344CB8AC3E}">
        <p14:creationId xmlns:p14="http://schemas.microsoft.com/office/powerpoint/2010/main" val="35239125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456353" y="346196"/>
            <a:ext cx="3342953" cy="2823922"/>
          </a:xfrm>
          <a:prstGeom prst="rect">
            <a:avLst/>
          </a:prstGeom>
        </p:spPr>
      </p:pic>
      <p:pic>
        <p:nvPicPr>
          <p:cNvPr id="5" name="Picture 4"/>
          <p:cNvPicPr>
            <a:picLocks noChangeAspect="1"/>
          </p:cNvPicPr>
          <p:nvPr/>
        </p:nvPicPr>
        <p:blipFill>
          <a:blip r:embed="rId3"/>
          <a:stretch>
            <a:fillRect/>
          </a:stretch>
        </p:blipFill>
        <p:spPr>
          <a:xfrm>
            <a:off x="4933316" y="910361"/>
            <a:ext cx="6061409" cy="5266602"/>
          </a:xfrm>
          <a:prstGeom prst="rect">
            <a:avLst/>
          </a:prstGeom>
        </p:spPr>
      </p:pic>
      <p:pic>
        <p:nvPicPr>
          <p:cNvPr id="6" name="Picture 5"/>
          <p:cNvPicPr>
            <a:picLocks noChangeAspect="1"/>
          </p:cNvPicPr>
          <p:nvPr/>
        </p:nvPicPr>
        <p:blipFill>
          <a:blip r:embed="rId4"/>
          <a:stretch>
            <a:fillRect/>
          </a:stretch>
        </p:blipFill>
        <p:spPr>
          <a:xfrm>
            <a:off x="1294950" y="3163863"/>
            <a:ext cx="3665760" cy="3072180"/>
          </a:xfrm>
          <a:prstGeom prst="rect">
            <a:avLst/>
          </a:prstGeom>
        </p:spPr>
      </p:pic>
    </p:spTree>
    <p:extLst>
      <p:ext uri="{BB962C8B-B14F-4D97-AF65-F5344CB8AC3E}">
        <p14:creationId xmlns:p14="http://schemas.microsoft.com/office/powerpoint/2010/main" val="18821036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solidFill>
                  <a:srgbClr val="0070C0"/>
                </a:solidFill>
              </a:rPr>
              <a:t>Role of Coronary Angiography</a:t>
            </a:r>
          </a:p>
        </p:txBody>
      </p:sp>
      <p:sp>
        <p:nvSpPr>
          <p:cNvPr id="3" name="Content Placeholder 2"/>
          <p:cNvSpPr>
            <a:spLocks noGrp="1"/>
          </p:cNvSpPr>
          <p:nvPr>
            <p:ph idx="1"/>
          </p:nvPr>
        </p:nvSpPr>
        <p:spPr/>
        <p:txBody>
          <a:bodyPr>
            <a:normAutofit/>
          </a:bodyPr>
          <a:lstStyle/>
          <a:p>
            <a:r>
              <a:rPr lang="en-US" b="1" dirty="0" smtClean="0"/>
              <a:t>Routine</a:t>
            </a:r>
            <a:r>
              <a:rPr lang="en-US" dirty="0" smtClean="0"/>
              <a:t> </a:t>
            </a:r>
            <a:r>
              <a:rPr lang="en-US" dirty="0"/>
              <a:t>coronary angiography is </a:t>
            </a:r>
            <a:r>
              <a:rPr lang="en-US" b="1" dirty="0"/>
              <a:t>not recommended </a:t>
            </a:r>
            <a:r>
              <a:rPr lang="en-US" dirty="0"/>
              <a:t>before surgery for acute type A aortic dissection</a:t>
            </a:r>
          </a:p>
          <a:p>
            <a:r>
              <a:rPr lang="en-US" dirty="0" smtClean="0"/>
              <a:t>delay </a:t>
            </a:r>
            <a:r>
              <a:rPr lang="en-US" dirty="0"/>
              <a:t>in emergency </a:t>
            </a:r>
            <a:r>
              <a:rPr lang="en-US" dirty="0" smtClean="0"/>
              <a:t>surgery</a:t>
            </a:r>
          </a:p>
          <a:p>
            <a:r>
              <a:rPr lang="en-US" b="1" dirty="0" smtClean="0"/>
              <a:t>technically </a:t>
            </a:r>
            <a:r>
              <a:rPr lang="en-US" b="1" dirty="0"/>
              <a:t>difficult </a:t>
            </a:r>
            <a:r>
              <a:rPr lang="en-US" dirty="0" smtClean="0"/>
              <a:t>- Arterial </a:t>
            </a:r>
            <a:r>
              <a:rPr lang="en-US" dirty="0"/>
              <a:t>access may fail to gain entry into </a:t>
            </a:r>
            <a:r>
              <a:rPr lang="en-US" dirty="0" smtClean="0"/>
              <a:t>the true </a:t>
            </a:r>
            <a:r>
              <a:rPr lang="en-US" dirty="0"/>
              <a:t>lumen, and injury to the aorta from the catheter or </a:t>
            </a:r>
            <a:r>
              <a:rPr lang="en-US" dirty="0" err="1"/>
              <a:t>guidewire</a:t>
            </a:r>
            <a:r>
              <a:rPr lang="en-US" dirty="0"/>
              <a:t> may cause extension of the dissection </a:t>
            </a:r>
            <a:r>
              <a:rPr lang="en-US" dirty="0" smtClean="0"/>
              <a:t>or perforation </a:t>
            </a:r>
            <a:r>
              <a:rPr lang="en-US" dirty="0"/>
              <a:t>of the </a:t>
            </a:r>
            <a:r>
              <a:rPr lang="en-US" dirty="0" smtClean="0"/>
              <a:t>aorta</a:t>
            </a:r>
          </a:p>
          <a:p>
            <a:r>
              <a:rPr lang="en-US" dirty="0" smtClean="0"/>
              <a:t>patients </a:t>
            </a:r>
            <a:r>
              <a:rPr lang="en-US" dirty="0"/>
              <a:t>undergoing surgery for acute type A dissection, coronary </a:t>
            </a:r>
            <a:r>
              <a:rPr lang="en-US" dirty="0" smtClean="0"/>
              <a:t>artery involvement </a:t>
            </a:r>
            <a:r>
              <a:rPr lang="en-US" dirty="0"/>
              <a:t>by the dissection can most often be </a:t>
            </a:r>
            <a:r>
              <a:rPr lang="en-US" dirty="0" smtClean="0"/>
              <a:t>corrected </a:t>
            </a:r>
            <a:r>
              <a:rPr lang="en-US" dirty="0" err="1" smtClean="0"/>
              <a:t>intraoperatively</a:t>
            </a:r>
            <a:r>
              <a:rPr lang="en-US" dirty="0"/>
              <a:t>, and angiography is </a:t>
            </a:r>
            <a:r>
              <a:rPr lang="en-US" dirty="0" smtClean="0"/>
              <a:t>not </a:t>
            </a:r>
            <a:r>
              <a:rPr lang="en-IN" dirty="0" smtClean="0"/>
              <a:t>required</a:t>
            </a:r>
            <a:r>
              <a:rPr lang="en-IN" dirty="0"/>
              <a:t>.</a:t>
            </a:r>
          </a:p>
        </p:txBody>
      </p:sp>
    </p:spTree>
    <p:extLst>
      <p:ext uri="{BB962C8B-B14F-4D97-AF65-F5344CB8AC3E}">
        <p14:creationId xmlns:p14="http://schemas.microsoft.com/office/powerpoint/2010/main" val="39121800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31120" y="1690688"/>
            <a:ext cx="12060880" cy="3819984"/>
          </a:xfrm>
          <a:prstGeom prst="rect">
            <a:avLst/>
          </a:prstGeom>
        </p:spPr>
      </p:pic>
    </p:spTree>
    <p:extLst>
      <p:ext uri="{BB962C8B-B14F-4D97-AF65-F5344CB8AC3E}">
        <p14:creationId xmlns:p14="http://schemas.microsoft.com/office/powerpoint/2010/main" val="14154129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59302" y="0"/>
            <a:ext cx="5509475" cy="6856974"/>
          </a:xfrm>
          <a:prstGeom prst="rect">
            <a:avLst/>
          </a:prstGeom>
        </p:spPr>
      </p:pic>
      <p:pic>
        <p:nvPicPr>
          <p:cNvPr id="5" name="Picture 4"/>
          <p:cNvPicPr>
            <a:picLocks noChangeAspect="1"/>
          </p:cNvPicPr>
          <p:nvPr/>
        </p:nvPicPr>
        <p:blipFill>
          <a:blip r:embed="rId3"/>
          <a:stretch>
            <a:fillRect/>
          </a:stretch>
        </p:blipFill>
        <p:spPr>
          <a:xfrm>
            <a:off x="5568777" y="0"/>
            <a:ext cx="6563921" cy="6852778"/>
          </a:xfrm>
          <a:prstGeom prst="rect">
            <a:avLst/>
          </a:prstGeom>
        </p:spPr>
      </p:pic>
    </p:spTree>
    <p:extLst>
      <p:ext uri="{BB962C8B-B14F-4D97-AF65-F5344CB8AC3E}">
        <p14:creationId xmlns:p14="http://schemas.microsoft.com/office/powerpoint/2010/main" val="28978840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Evaluation and Management Algorithms</a:t>
            </a:r>
            <a:endParaRPr lang="en-IN" dirty="0"/>
          </a:p>
        </p:txBody>
      </p:sp>
      <p:sp>
        <p:nvSpPr>
          <p:cNvPr id="3" name="Content Placeholder 2"/>
          <p:cNvSpPr>
            <a:spLocks noGrp="1"/>
          </p:cNvSpPr>
          <p:nvPr>
            <p:ph idx="1"/>
          </p:nvPr>
        </p:nvSpPr>
        <p:spPr/>
        <p:txBody>
          <a:bodyPr/>
          <a:lstStyle/>
          <a:p>
            <a:endParaRPr lang="en-IN"/>
          </a:p>
        </p:txBody>
      </p:sp>
      <p:pic>
        <p:nvPicPr>
          <p:cNvPr id="5" name="Picture 4"/>
          <p:cNvPicPr>
            <a:picLocks noChangeAspect="1"/>
          </p:cNvPicPr>
          <p:nvPr/>
        </p:nvPicPr>
        <p:blipFill>
          <a:blip r:embed="rId2"/>
          <a:stretch>
            <a:fillRect/>
          </a:stretch>
        </p:blipFill>
        <p:spPr>
          <a:xfrm>
            <a:off x="0" y="1537362"/>
            <a:ext cx="12192000" cy="5320638"/>
          </a:xfrm>
          <a:prstGeom prst="rect">
            <a:avLst/>
          </a:prstGeom>
        </p:spPr>
      </p:pic>
    </p:spTree>
    <p:extLst>
      <p:ext uri="{BB962C8B-B14F-4D97-AF65-F5344CB8AC3E}">
        <p14:creationId xmlns:p14="http://schemas.microsoft.com/office/powerpoint/2010/main" val="29801093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714714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MANAGEMENT</a:t>
            </a:r>
            <a:endParaRPr lang="en-IN" dirty="0"/>
          </a:p>
        </p:txBody>
      </p:sp>
      <p:sp>
        <p:nvSpPr>
          <p:cNvPr id="3" name="Subtitle 2"/>
          <p:cNvSpPr>
            <a:spLocks noGrp="1"/>
          </p:cNvSpPr>
          <p:nvPr>
            <p:ph type="subTitle" idx="1"/>
          </p:nvPr>
        </p:nvSpPr>
        <p:spPr/>
        <p:txBody>
          <a:bodyPr/>
          <a:lstStyle/>
          <a:p>
            <a:endParaRPr lang="en-IN" dirty="0"/>
          </a:p>
        </p:txBody>
      </p:sp>
    </p:spTree>
    <p:extLst>
      <p:ext uri="{BB962C8B-B14F-4D97-AF65-F5344CB8AC3E}">
        <p14:creationId xmlns:p14="http://schemas.microsoft.com/office/powerpoint/2010/main" val="15705305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79" y="365125"/>
            <a:ext cx="12554304" cy="1325563"/>
          </a:xfrm>
        </p:spPr>
        <p:txBody>
          <a:bodyPr/>
          <a:lstStyle/>
          <a:p>
            <a:endParaRPr lang="en-IN"/>
          </a:p>
        </p:txBody>
      </p:sp>
      <p:pic>
        <p:nvPicPr>
          <p:cNvPr id="5" name="Content Placeholder 4"/>
          <p:cNvPicPr>
            <a:picLocks noGrp="1" noChangeAspect="1"/>
          </p:cNvPicPr>
          <p:nvPr>
            <p:ph idx="1"/>
          </p:nvPr>
        </p:nvPicPr>
        <p:blipFill>
          <a:blip r:embed="rId2"/>
          <a:stretch>
            <a:fillRect/>
          </a:stretch>
        </p:blipFill>
        <p:spPr>
          <a:xfrm>
            <a:off x="-32952" y="2759039"/>
            <a:ext cx="12192000" cy="4107199"/>
          </a:xfrm>
          <a:prstGeom prst="rect">
            <a:avLst/>
          </a:prstGeom>
        </p:spPr>
      </p:pic>
      <p:pic>
        <p:nvPicPr>
          <p:cNvPr id="4" name="Picture 3"/>
          <p:cNvPicPr>
            <a:picLocks noChangeAspect="1"/>
          </p:cNvPicPr>
          <p:nvPr/>
        </p:nvPicPr>
        <p:blipFill>
          <a:blip r:embed="rId3"/>
          <a:stretch>
            <a:fillRect/>
          </a:stretch>
        </p:blipFill>
        <p:spPr>
          <a:xfrm>
            <a:off x="19250" y="0"/>
            <a:ext cx="12192000" cy="2750801"/>
          </a:xfrm>
          <a:prstGeom prst="rect">
            <a:avLst/>
          </a:prstGeom>
        </p:spPr>
      </p:pic>
    </p:spTree>
    <p:extLst>
      <p:ext uri="{BB962C8B-B14F-4D97-AF65-F5344CB8AC3E}">
        <p14:creationId xmlns:p14="http://schemas.microsoft.com/office/powerpoint/2010/main" val="558751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pPr>
              <a:defRPr/>
            </a:pPr>
            <a:r>
              <a:rPr lang="en-US" dirty="0" smtClean="0">
                <a:solidFill>
                  <a:schemeClr val="tx2">
                    <a:satMod val="200000"/>
                  </a:schemeClr>
                </a:solidFill>
              </a:rPr>
              <a:t>Historical Note</a:t>
            </a:r>
            <a:endParaRPr lang="th-TH" dirty="0">
              <a:solidFill>
                <a:schemeClr val="tx2">
                  <a:satMod val="200000"/>
                </a:schemeClr>
              </a:solidFill>
            </a:endParaRPr>
          </a:p>
        </p:txBody>
      </p:sp>
      <p:sp>
        <p:nvSpPr>
          <p:cNvPr id="12291" name="ตัวแทนเนื้อหา 2"/>
          <p:cNvSpPr>
            <a:spLocks noGrp="1"/>
          </p:cNvSpPr>
          <p:nvPr>
            <p:ph idx="1"/>
          </p:nvPr>
        </p:nvSpPr>
        <p:spPr/>
        <p:txBody>
          <a:bodyPr/>
          <a:lstStyle/>
          <a:p>
            <a:pPr marL="0" indent="0" eaLnBrk="1" hangingPunct="1">
              <a:buNone/>
            </a:pPr>
            <a:r>
              <a:rPr lang="en-US" sz="2400" b="1" dirty="0">
                <a:cs typeface="DilleniaUPC" pitchFamily="18" charset="-34"/>
              </a:rPr>
              <a:t>Technological and technical improvements follow:</a:t>
            </a:r>
          </a:p>
          <a:p>
            <a:pPr eaLnBrk="1" hangingPunct="1"/>
            <a:endParaRPr lang="en-US" sz="2400" dirty="0">
              <a:cs typeface="DilleniaUPC" pitchFamily="18" charset="-34"/>
            </a:endParaRPr>
          </a:p>
          <a:p>
            <a:pPr lvl="1" eaLnBrk="1" hangingPunct="1"/>
            <a:r>
              <a:rPr lang="en-US" dirty="0">
                <a:cs typeface="DilleniaUPC" pitchFamily="18" charset="-34"/>
              </a:rPr>
              <a:t>Cardiopulmonary bypass </a:t>
            </a:r>
            <a:r>
              <a:rPr lang="en-US" dirty="0" smtClean="0">
                <a:cs typeface="DilleniaUPC" pitchFamily="18" charset="-34"/>
              </a:rPr>
              <a:t>circuit</a:t>
            </a:r>
            <a:endParaRPr lang="en-US" dirty="0">
              <a:cs typeface="DilleniaUPC" pitchFamily="18" charset="-34"/>
            </a:endParaRPr>
          </a:p>
          <a:p>
            <a:pPr lvl="1" eaLnBrk="1" hangingPunct="1"/>
            <a:r>
              <a:rPr lang="en-US" dirty="0">
                <a:cs typeface="DilleniaUPC" pitchFamily="18" charset="-34"/>
              </a:rPr>
              <a:t>Synthetic </a:t>
            </a:r>
            <a:r>
              <a:rPr lang="en-US" dirty="0" smtClean="0">
                <a:cs typeface="DilleniaUPC" pitchFamily="18" charset="-34"/>
              </a:rPr>
              <a:t>placements</a:t>
            </a:r>
            <a:endParaRPr lang="en-US" dirty="0">
              <a:cs typeface="DilleniaUPC" pitchFamily="18" charset="-34"/>
            </a:endParaRPr>
          </a:p>
          <a:p>
            <a:pPr lvl="1" eaLnBrk="1" hangingPunct="1"/>
            <a:r>
              <a:rPr lang="en-US" dirty="0">
                <a:cs typeface="DilleniaUPC" pitchFamily="18" charset="-34"/>
              </a:rPr>
              <a:t>Hypothermic circulatory arrest in 1960s to 1975( Barnard , </a:t>
            </a:r>
            <a:r>
              <a:rPr lang="en-US" dirty="0" err="1">
                <a:cs typeface="DilleniaUPC" pitchFamily="18" charset="-34"/>
              </a:rPr>
              <a:t>Schrire</a:t>
            </a:r>
            <a:r>
              <a:rPr lang="en-US" dirty="0">
                <a:cs typeface="DilleniaUPC" pitchFamily="18" charset="-34"/>
              </a:rPr>
              <a:t>, </a:t>
            </a:r>
            <a:r>
              <a:rPr lang="en-US" dirty="0" err="1">
                <a:cs typeface="DilleniaUPC" pitchFamily="18" charset="-34"/>
              </a:rPr>
              <a:t>Borst</a:t>
            </a:r>
            <a:r>
              <a:rPr lang="en-US" dirty="0">
                <a:cs typeface="DilleniaUPC" pitchFamily="18" charset="-34"/>
              </a:rPr>
              <a:t> and </a:t>
            </a:r>
            <a:r>
              <a:rPr lang="en-US" dirty="0" err="1">
                <a:cs typeface="DilleniaUPC" pitchFamily="18" charset="-34"/>
              </a:rPr>
              <a:t>Griepp</a:t>
            </a:r>
            <a:r>
              <a:rPr lang="en-US" dirty="0">
                <a:cs typeface="DilleniaUPC" pitchFamily="18" charset="-34"/>
              </a:rPr>
              <a:t> with </a:t>
            </a:r>
            <a:r>
              <a:rPr lang="en-US" dirty="0" err="1">
                <a:cs typeface="DilleniaUPC" pitchFamily="18" charset="-34"/>
              </a:rPr>
              <a:t>colleaques</a:t>
            </a:r>
            <a:r>
              <a:rPr lang="en-US" dirty="0">
                <a:cs typeface="DilleniaUPC" pitchFamily="18" charset="-34"/>
              </a:rPr>
              <a:t>)</a:t>
            </a:r>
          </a:p>
          <a:p>
            <a:pPr lvl="1" eaLnBrk="1" hangingPunct="1"/>
            <a:r>
              <a:rPr lang="en-US" dirty="0">
                <a:cs typeface="DilleniaUPC" pitchFamily="18" charset="-34"/>
              </a:rPr>
              <a:t>Open distal anastomosis technique by </a:t>
            </a:r>
            <a:r>
              <a:rPr lang="en-US" dirty="0" err="1">
                <a:cs typeface="DilleniaUPC" pitchFamily="18" charset="-34"/>
              </a:rPr>
              <a:t>Livesay</a:t>
            </a:r>
            <a:r>
              <a:rPr lang="en-US" dirty="0">
                <a:cs typeface="DilleniaUPC" pitchFamily="18" charset="-34"/>
              </a:rPr>
              <a:t> in </a:t>
            </a:r>
            <a:r>
              <a:rPr lang="en-US" dirty="0" smtClean="0">
                <a:cs typeface="DilleniaUPC" pitchFamily="18" charset="-34"/>
              </a:rPr>
              <a:t>1982</a:t>
            </a:r>
            <a:endParaRPr lang="en-US" dirty="0">
              <a:cs typeface="DilleniaUPC" pitchFamily="18" charset="-34"/>
            </a:endParaRPr>
          </a:p>
          <a:p>
            <a:pPr lvl="1" eaLnBrk="1" hangingPunct="1"/>
            <a:r>
              <a:rPr lang="en-US" dirty="0" err="1">
                <a:cs typeface="DilleniaUPC" pitchFamily="18" charset="-34"/>
              </a:rPr>
              <a:t>Bioglue</a:t>
            </a:r>
            <a:r>
              <a:rPr lang="en-US" dirty="0">
                <a:cs typeface="DilleniaUPC" pitchFamily="18" charset="-34"/>
              </a:rPr>
              <a:t> has been approved by US FDA to strengthen the disrupted </a:t>
            </a:r>
            <a:r>
              <a:rPr lang="en-US" dirty="0" smtClean="0">
                <a:cs typeface="DilleniaUPC" pitchFamily="18" charset="-34"/>
              </a:rPr>
              <a:t>layer</a:t>
            </a:r>
            <a:endParaRPr lang="th-TH" dirty="0"/>
          </a:p>
        </p:txBody>
      </p:sp>
    </p:spTree>
    <p:extLst>
      <p:ext uri="{BB962C8B-B14F-4D97-AF65-F5344CB8AC3E}">
        <p14:creationId xmlns:p14="http://schemas.microsoft.com/office/powerpoint/2010/main" val="39927338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7" name="Picture 6"/>
          <p:cNvPicPr>
            <a:picLocks noChangeAspect="1"/>
          </p:cNvPicPr>
          <p:nvPr/>
        </p:nvPicPr>
        <p:blipFill>
          <a:blip r:embed="rId2"/>
          <a:stretch>
            <a:fillRect/>
          </a:stretch>
        </p:blipFill>
        <p:spPr>
          <a:xfrm>
            <a:off x="77002" y="0"/>
            <a:ext cx="11983452" cy="6631806"/>
          </a:xfrm>
          <a:prstGeom prst="rect">
            <a:avLst/>
          </a:prstGeom>
        </p:spPr>
      </p:pic>
    </p:spTree>
    <p:extLst>
      <p:ext uri="{BB962C8B-B14F-4D97-AF65-F5344CB8AC3E}">
        <p14:creationId xmlns:p14="http://schemas.microsoft.com/office/powerpoint/2010/main" val="33550361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HR AND BP MANAGEMENT</a:t>
            </a:r>
            <a:endParaRPr lang="en-IN" b="1" dirty="0">
              <a:solidFill>
                <a:srgbClr val="0070C0"/>
              </a:solidFill>
            </a:endParaRPr>
          </a:p>
        </p:txBody>
      </p:sp>
      <p:sp>
        <p:nvSpPr>
          <p:cNvPr id="3" name="Content Placeholder 2"/>
          <p:cNvSpPr>
            <a:spLocks noGrp="1"/>
          </p:cNvSpPr>
          <p:nvPr>
            <p:ph idx="1"/>
          </p:nvPr>
        </p:nvSpPr>
        <p:spPr/>
        <p:txBody>
          <a:bodyPr>
            <a:normAutofit/>
          </a:bodyPr>
          <a:lstStyle/>
          <a:p>
            <a:r>
              <a:rPr lang="en-US" b="1" dirty="0" smtClean="0"/>
              <a:t>Target:100 </a:t>
            </a:r>
            <a:r>
              <a:rPr lang="en-US" b="1" dirty="0"/>
              <a:t>to 120 mm Hg </a:t>
            </a:r>
            <a:r>
              <a:rPr lang="en-US" dirty="0"/>
              <a:t>or the lowest level necessary </a:t>
            </a:r>
            <a:r>
              <a:rPr lang="en-US" dirty="0" smtClean="0"/>
              <a:t>for adequate </a:t>
            </a:r>
            <a:r>
              <a:rPr lang="en-US" dirty="0"/>
              <a:t>perfusion and a heart rate (HR) of </a:t>
            </a:r>
            <a:r>
              <a:rPr lang="en-US" b="1" dirty="0"/>
              <a:t>60 to 80 beats/min </a:t>
            </a:r>
            <a:endParaRPr lang="en-US" b="1" dirty="0" smtClean="0"/>
          </a:p>
          <a:p>
            <a:r>
              <a:rPr lang="en-US" b="1" dirty="0" smtClean="0"/>
              <a:t>Beta </a:t>
            </a:r>
            <a:r>
              <a:rPr lang="en-US" b="1" dirty="0"/>
              <a:t>blockers</a:t>
            </a:r>
            <a:r>
              <a:rPr lang="en-US" dirty="0"/>
              <a:t> </a:t>
            </a:r>
            <a:r>
              <a:rPr lang="en-US" dirty="0" smtClean="0"/>
              <a:t>-even </a:t>
            </a:r>
            <a:r>
              <a:rPr lang="en-US" dirty="0"/>
              <a:t>if the patient does not have </a:t>
            </a:r>
            <a:r>
              <a:rPr lang="en-US" dirty="0" smtClean="0"/>
              <a:t>hypertension- reduce </a:t>
            </a:r>
            <a:r>
              <a:rPr lang="en-US" dirty="0" err="1" smtClean="0"/>
              <a:t>dP</a:t>
            </a:r>
            <a:r>
              <a:rPr lang="en-US" dirty="0" smtClean="0"/>
              <a:t>/</a:t>
            </a:r>
            <a:r>
              <a:rPr lang="en-US" dirty="0" err="1" smtClean="0"/>
              <a:t>dt</a:t>
            </a:r>
            <a:r>
              <a:rPr lang="en-US" dirty="0" smtClean="0"/>
              <a:t> </a:t>
            </a:r>
            <a:r>
              <a:rPr lang="en-US" dirty="0"/>
              <a:t>and stress on the </a:t>
            </a:r>
            <a:r>
              <a:rPr lang="en-US" dirty="0" smtClean="0"/>
              <a:t>aorta</a:t>
            </a:r>
          </a:p>
          <a:p>
            <a:r>
              <a:rPr lang="en-US" dirty="0" err="1" smtClean="0"/>
              <a:t>Esmolol</a:t>
            </a:r>
            <a:r>
              <a:rPr lang="en-US" dirty="0" smtClean="0"/>
              <a:t> - initial </a:t>
            </a:r>
            <a:r>
              <a:rPr lang="en-US" dirty="0"/>
              <a:t>bolus of 1000 </a:t>
            </a:r>
            <a:r>
              <a:rPr lang="en-US" dirty="0" err="1"/>
              <a:t>μg</a:t>
            </a:r>
            <a:r>
              <a:rPr lang="en-US" dirty="0"/>
              <a:t>/kg and then as a continuous infusion of 150 to </a:t>
            </a:r>
            <a:r>
              <a:rPr lang="en-US" dirty="0" smtClean="0"/>
              <a:t>300 </a:t>
            </a:r>
            <a:r>
              <a:rPr lang="en-US" dirty="0" err="1" smtClean="0"/>
              <a:t>μg</a:t>
            </a:r>
            <a:r>
              <a:rPr lang="en-US" dirty="0" smtClean="0"/>
              <a:t>/kg/min.</a:t>
            </a:r>
          </a:p>
          <a:p>
            <a:r>
              <a:rPr lang="en-US" dirty="0" smtClean="0"/>
              <a:t>Labetalol -initial </a:t>
            </a:r>
            <a:r>
              <a:rPr lang="en-US" dirty="0"/>
              <a:t>IV dose of 20 mg over 2 minutes and then at 40 to 80 mg </a:t>
            </a:r>
            <a:r>
              <a:rPr lang="en-US" dirty="0" smtClean="0"/>
              <a:t>every 10 </a:t>
            </a:r>
            <a:r>
              <a:rPr lang="en-US" dirty="0"/>
              <a:t>minutes (maximum dose, 300 mg) until the desired response is </a:t>
            </a:r>
            <a:r>
              <a:rPr lang="en-US" dirty="0" smtClean="0"/>
              <a:t>achieved then administered </a:t>
            </a:r>
            <a:r>
              <a:rPr lang="en-US" dirty="0"/>
              <a:t>by continuous infusion at a rate of 2 to 10 mg/min, up to 300 mg </a:t>
            </a:r>
            <a:endParaRPr lang="en-US" dirty="0" smtClean="0"/>
          </a:p>
        </p:txBody>
      </p:sp>
    </p:spTree>
    <p:extLst>
      <p:ext uri="{BB962C8B-B14F-4D97-AF65-F5344CB8AC3E}">
        <p14:creationId xmlns:p14="http://schemas.microsoft.com/office/powerpoint/2010/main" val="23286207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0285" y="1825625"/>
            <a:ext cx="9851429" cy="4351338"/>
          </a:xfrm>
        </p:spPr>
      </p:pic>
    </p:spTree>
    <p:extLst>
      <p:ext uri="{BB962C8B-B14F-4D97-AF65-F5344CB8AC3E}">
        <p14:creationId xmlns:p14="http://schemas.microsoft.com/office/powerpoint/2010/main" val="13406978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b="1" dirty="0"/>
              <a:t>Sodium </a:t>
            </a:r>
            <a:r>
              <a:rPr lang="en-US" b="1" dirty="0" err="1"/>
              <a:t>nitroprusside</a:t>
            </a:r>
            <a:r>
              <a:rPr lang="en-US" b="1" dirty="0"/>
              <a:t> </a:t>
            </a:r>
            <a:r>
              <a:rPr lang="en-US" dirty="0"/>
              <a:t>- rapid reduction of BP but also may result in an increase in </a:t>
            </a:r>
            <a:r>
              <a:rPr lang="en-US" dirty="0" err="1"/>
              <a:t>dP</a:t>
            </a:r>
            <a:r>
              <a:rPr lang="en-US" dirty="0"/>
              <a:t>/</a:t>
            </a:r>
            <a:r>
              <a:rPr lang="en-US" dirty="0" err="1"/>
              <a:t>dt</a:t>
            </a:r>
            <a:r>
              <a:rPr lang="en-US" dirty="0"/>
              <a:t> - dose of 0.3 to 0.5 </a:t>
            </a:r>
            <a:r>
              <a:rPr lang="en-US" dirty="0" err="1"/>
              <a:t>μg</a:t>
            </a:r>
            <a:r>
              <a:rPr lang="en-US" dirty="0"/>
              <a:t>/kg/min, </a:t>
            </a:r>
            <a:r>
              <a:rPr lang="en-US" dirty="0" err="1"/>
              <a:t>uptitrating</a:t>
            </a:r>
            <a:r>
              <a:rPr lang="en-US" dirty="0"/>
              <a:t> by 0.5 </a:t>
            </a:r>
            <a:r>
              <a:rPr lang="en-US" dirty="0" err="1"/>
              <a:t>μg</a:t>
            </a:r>
            <a:r>
              <a:rPr lang="en-US" dirty="0"/>
              <a:t>/kg/min </a:t>
            </a:r>
          </a:p>
          <a:p>
            <a:r>
              <a:rPr lang="en-US" b="1" dirty="0"/>
              <a:t>IV ACE inhibitors , IV nitroglycerin or IV </a:t>
            </a:r>
            <a:r>
              <a:rPr lang="en-US" b="1" dirty="0" err="1"/>
              <a:t>nicardipine</a:t>
            </a:r>
            <a:r>
              <a:rPr lang="en-US" b="1" dirty="0"/>
              <a:t> </a:t>
            </a:r>
            <a:r>
              <a:rPr lang="en-US" dirty="0"/>
              <a:t>(5 mg/</a:t>
            </a:r>
            <a:r>
              <a:rPr lang="en-US" dirty="0" err="1"/>
              <a:t>hr</a:t>
            </a:r>
            <a:r>
              <a:rPr lang="en-US" dirty="0"/>
              <a:t>, can be increased to a maximum of 15 mg/</a:t>
            </a:r>
            <a:r>
              <a:rPr lang="en-US" dirty="0" err="1"/>
              <a:t>hr</a:t>
            </a:r>
            <a:r>
              <a:rPr lang="en-US" dirty="0"/>
              <a:t>)</a:t>
            </a:r>
          </a:p>
          <a:p>
            <a:r>
              <a:rPr lang="en-US" dirty="0"/>
              <a:t>consider renal artery </a:t>
            </a:r>
            <a:r>
              <a:rPr lang="en-US" dirty="0" err="1"/>
              <a:t>malperfusion</a:t>
            </a:r>
            <a:endParaRPr lang="en-US" dirty="0"/>
          </a:p>
          <a:p>
            <a:r>
              <a:rPr lang="en-US" dirty="0"/>
              <a:t>BP wane after the first several days - Persistence = signs of renal ischemia</a:t>
            </a:r>
            <a:endParaRPr lang="en-IN" dirty="0"/>
          </a:p>
          <a:p>
            <a:endParaRPr lang="en-IN" dirty="0"/>
          </a:p>
        </p:txBody>
      </p:sp>
    </p:spTree>
    <p:extLst>
      <p:ext uri="{BB962C8B-B14F-4D97-AF65-F5344CB8AC3E}">
        <p14:creationId xmlns:p14="http://schemas.microsoft.com/office/powerpoint/2010/main" val="4419810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271849" y="365126"/>
            <a:ext cx="11771869" cy="6225144"/>
          </a:xfrm>
          <a:prstGeom prst="rect">
            <a:avLst/>
          </a:prstGeom>
        </p:spPr>
      </p:pic>
    </p:spTree>
    <p:extLst>
      <p:ext uri="{BB962C8B-B14F-4D97-AF65-F5344CB8AC3E}">
        <p14:creationId xmlns:p14="http://schemas.microsoft.com/office/powerpoint/2010/main" val="24935391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Cardiac </a:t>
            </a:r>
            <a:r>
              <a:rPr lang="en-US" b="1" dirty="0" err="1">
                <a:solidFill>
                  <a:srgbClr val="0070C0"/>
                </a:solidFill>
              </a:rPr>
              <a:t>tamponade</a:t>
            </a:r>
            <a:endParaRPr lang="en-IN" b="1" dirty="0">
              <a:solidFill>
                <a:srgbClr val="0070C0"/>
              </a:solidFill>
            </a:endParaRPr>
          </a:p>
        </p:txBody>
      </p:sp>
      <p:sp>
        <p:nvSpPr>
          <p:cNvPr id="3" name="Content Placeholder 2"/>
          <p:cNvSpPr>
            <a:spLocks noGrp="1"/>
          </p:cNvSpPr>
          <p:nvPr>
            <p:ph idx="1"/>
          </p:nvPr>
        </p:nvSpPr>
        <p:spPr/>
        <p:txBody>
          <a:bodyPr>
            <a:normAutofit fontScale="85000" lnSpcReduction="20000"/>
          </a:bodyPr>
          <a:lstStyle/>
          <a:p>
            <a:r>
              <a:rPr lang="en-US" b="1" dirty="0" smtClean="0"/>
              <a:t>8</a:t>
            </a:r>
            <a:r>
              <a:rPr lang="en-US" b="1" dirty="0"/>
              <a:t>% to 31% </a:t>
            </a:r>
            <a:r>
              <a:rPr lang="en-US" dirty="0"/>
              <a:t>of acute type A </a:t>
            </a:r>
            <a:r>
              <a:rPr lang="en-US" dirty="0" smtClean="0"/>
              <a:t>dissections</a:t>
            </a:r>
          </a:p>
          <a:p>
            <a:r>
              <a:rPr lang="en-US" dirty="0" smtClean="0"/>
              <a:t>one </a:t>
            </a:r>
            <a:r>
              <a:rPr lang="en-US" dirty="0"/>
              <a:t>of the </a:t>
            </a:r>
            <a:r>
              <a:rPr lang="en-US" dirty="0" smtClean="0"/>
              <a:t>MC mechanisms </a:t>
            </a:r>
            <a:r>
              <a:rPr lang="en-US" dirty="0"/>
              <a:t>of </a:t>
            </a:r>
            <a:r>
              <a:rPr lang="en-US" dirty="0" smtClean="0"/>
              <a:t>death-  </a:t>
            </a:r>
            <a:r>
              <a:rPr lang="en-US" dirty="0"/>
              <a:t>have double the </a:t>
            </a:r>
            <a:r>
              <a:rPr lang="en-US" dirty="0" err="1" smtClean="0"/>
              <a:t>inhospital</a:t>
            </a:r>
            <a:r>
              <a:rPr lang="en-US" dirty="0" smtClean="0"/>
              <a:t> mortality </a:t>
            </a:r>
            <a:r>
              <a:rPr lang="en-US" dirty="0"/>
              <a:t>rate </a:t>
            </a:r>
            <a:r>
              <a:rPr lang="en-US" dirty="0" smtClean="0"/>
              <a:t>(</a:t>
            </a:r>
            <a:r>
              <a:rPr lang="en-US" dirty="0"/>
              <a:t>54% versus 25</a:t>
            </a:r>
            <a:r>
              <a:rPr lang="en-US" dirty="0" smtClean="0"/>
              <a:t>%)</a:t>
            </a:r>
          </a:p>
          <a:p>
            <a:r>
              <a:rPr lang="en-US" dirty="0" smtClean="0"/>
              <a:t>hypotension</a:t>
            </a:r>
            <a:r>
              <a:rPr lang="en-US" dirty="0"/>
              <a:t>, syncope, or altered mental status </a:t>
            </a:r>
            <a:endParaRPr lang="en-US" dirty="0" smtClean="0"/>
          </a:p>
          <a:p>
            <a:r>
              <a:rPr lang="en-US" dirty="0" err="1" smtClean="0"/>
              <a:t>Pericardiocentesis</a:t>
            </a:r>
            <a:r>
              <a:rPr lang="en-US" dirty="0" smtClean="0"/>
              <a:t> </a:t>
            </a:r>
            <a:r>
              <a:rPr lang="en-US" dirty="0"/>
              <a:t>for </a:t>
            </a:r>
            <a:r>
              <a:rPr lang="en-US" dirty="0" smtClean="0"/>
              <a:t>acute </a:t>
            </a:r>
            <a:r>
              <a:rPr lang="en-US" dirty="0" err="1" smtClean="0"/>
              <a:t>hemopericardium</a:t>
            </a:r>
            <a:r>
              <a:rPr lang="en-US" dirty="0" smtClean="0"/>
              <a:t> - recurrent </a:t>
            </a:r>
            <a:r>
              <a:rPr lang="en-US" dirty="0"/>
              <a:t>bleeding and acute </a:t>
            </a:r>
            <a:r>
              <a:rPr lang="en-US" dirty="0" smtClean="0"/>
              <a:t>hemodynamic collapse</a:t>
            </a:r>
            <a:r>
              <a:rPr lang="en-US" dirty="0"/>
              <a:t>, especially if a larger volume of fluid is removed and increased BP leads to further </a:t>
            </a:r>
            <a:r>
              <a:rPr lang="en-US" dirty="0" smtClean="0"/>
              <a:t>brisk bleeding </a:t>
            </a:r>
            <a:r>
              <a:rPr lang="en-US" dirty="0"/>
              <a:t>into the pericardial </a:t>
            </a:r>
            <a:r>
              <a:rPr lang="en-US" dirty="0" smtClean="0"/>
              <a:t>space</a:t>
            </a:r>
          </a:p>
          <a:p>
            <a:r>
              <a:rPr lang="en-US" dirty="0" smtClean="0"/>
              <a:t>relatively </a:t>
            </a:r>
            <a:r>
              <a:rPr lang="en-US" dirty="0"/>
              <a:t>stable patient </a:t>
            </a:r>
            <a:r>
              <a:rPr lang="en-US" dirty="0" smtClean="0"/>
              <a:t>- the </a:t>
            </a:r>
            <a:r>
              <a:rPr lang="en-US" dirty="0"/>
              <a:t>risks associated with </a:t>
            </a:r>
            <a:r>
              <a:rPr lang="en-US" dirty="0" err="1"/>
              <a:t>pericardiocentesis</a:t>
            </a:r>
            <a:r>
              <a:rPr lang="en-US" dirty="0"/>
              <a:t> probably outweigh its </a:t>
            </a:r>
            <a:r>
              <a:rPr lang="en-US" dirty="0" smtClean="0"/>
              <a:t>benefits</a:t>
            </a:r>
            <a:endParaRPr lang="en-US" dirty="0"/>
          </a:p>
          <a:p>
            <a:r>
              <a:rPr lang="en-US" dirty="0" smtClean="0"/>
              <a:t>requires emergency aortic surgery</a:t>
            </a:r>
          </a:p>
          <a:p>
            <a:r>
              <a:rPr lang="en-US" dirty="0" smtClean="0"/>
              <a:t>Contained </a:t>
            </a:r>
            <a:r>
              <a:rPr lang="en-US" dirty="0" err="1"/>
              <a:t>pericardiocentesis</a:t>
            </a:r>
            <a:r>
              <a:rPr lang="en-US" dirty="0"/>
              <a:t> </a:t>
            </a:r>
            <a:r>
              <a:rPr lang="en-US" dirty="0" smtClean="0"/>
              <a:t>to </a:t>
            </a:r>
            <a:r>
              <a:rPr lang="en-US" dirty="0"/>
              <a:t>stabilize the patient before surgery may be </a:t>
            </a:r>
            <a:r>
              <a:rPr lang="en-US" dirty="0" smtClean="0"/>
              <a:t>lifesaving</a:t>
            </a:r>
            <a:endParaRPr lang="en-IN" dirty="0"/>
          </a:p>
        </p:txBody>
      </p:sp>
    </p:spTree>
    <p:extLst>
      <p:ext uri="{BB962C8B-B14F-4D97-AF65-F5344CB8AC3E}">
        <p14:creationId xmlns:p14="http://schemas.microsoft.com/office/powerpoint/2010/main" val="30801298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DEFINITIVE THERAPY – type A</a:t>
            </a:r>
            <a:endParaRPr lang="en-IN" b="1" dirty="0">
              <a:solidFill>
                <a:srgbClr val="0070C0"/>
              </a:solidFill>
            </a:endParaRPr>
          </a:p>
        </p:txBody>
      </p:sp>
      <p:sp>
        <p:nvSpPr>
          <p:cNvPr id="3" name="Content Placeholder 2"/>
          <p:cNvSpPr>
            <a:spLocks noGrp="1"/>
          </p:cNvSpPr>
          <p:nvPr>
            <p:ph idx="1"/>
          </p:nvPr>
        </p:nvSpPr>
        <p:spPr/>
        <p:txBody>
          <a:bodyPr>
            <a:normAutofit/>
          </a:bodyPr>
          <a:lstStyle/>
          <a:p>
            <a:r>
              <a:rPr lang="en-US" b="1" dirty="0"/>
              <a:t>Surgery</a:t>
            </a:r>
            <a:r>
              <a:rPr lang="en-US" dirty="0"/>
              <a:t> is the treatment of </a:t>
            </a:r>
            <a:r>
              <a:rPr lang="en-US" dirty="0" smtClean="0"/>
              <a:t>choice</a:t>
            </a:r>
          </a:p>
          <a:p>
            <a:r>
              <a:rPr lang="en-US" dirty="0" smtClean="0"/>
              <a:t>mortality </a:t>
            </a:r>
            <a:r>
              <a:rPr lang="en-US" dirty="0"/>
              <a:t>50% within the first 48 hours if not operated</a:t>
            </a:r>
            <a:endParaRPr lang="en-US" dirty="0" smtClean="0"/>
          </a:p>
          <a:p>
            <a:r>
              <a:rPr lang="en-US" dirty="0" smtClean="0"/>
              <a:t>IRAD</a:t>
            </a:r>
            <a:r>
              <a:rPr lang="en-US" dirty="0"/>
              <a:t>-</a:t>
            </a:r>
            <a:r>
              <a:rPr lang="en-US" dirty="0" smtClean="0"/>
              <a:t> mortality rate- undergoing </a:t>
            </a:r>
            <a:r>
              <a:rPr lang="en-US" dirty="0"/>
              <a:t>surgery </a:t>
            </a:r>
            <a:r>
              <a:rPr lang="en-US" dirty="0" smtClean="0"/>
              <a:t>18% </a:t>
            </a:r>
            <a:r>
              <a:rPr lang="en-US" dirty="0" err="1" smtClean="0"/>
              <a:t>vs</a:t>
            </a:r>
            <a:r>
              <a:rPr lang="en-US" dirty="0" smtClean="0"/>
              <a:t> </a:t>
            </a:r>
            <a:r>
              <a:rPr lang="en-US" dirty="0"/>
              <a:t>56% </a:t>
            </a:r>
            <a:r>
              <a:rPr lang="en-US" dirty="0" smtClean="0"/>
              <a:t>medically </a:t>
            </a:r>
          </a:p>
          <a:p>
            <a:r>
              <a:rPr lang="en-US" dirty="0" smtClean="0"/>
              <a:t>In </a:t>
            </a:r>
            <a:r>
              <a:rPr lang="en-US" dirty="0"/>
              <a:t>experienced centers, 30-day surgical mortality for </a:t>
            </a:r>
            <a:r>
              <a:rPr lang="en-US" dirty="0" smtClean="0"/>
              <a:t>acute type </a:t>
            </a:r>
            <a:r>
              <a:rPr lang="en-US" dirty="0"/>
              <a:t>A dissection is 10% to </a:t>
            </a:r>
            <a:r>
              <a:rPr lang="en-US" dirty="0" smtClean="0"/>
              <a:t>35%</a:t>
            </a:r>
          </a:p>
          <a:p>
            <a:r>
              <a:rPr lang="en-US" b="1" dirty="0" smtClean="0"/>
              <a:t>Factors </a:t>
            </a:r>
            <a:r>
              <a:rPr lang="en-US" b="1" dirty="0"/>
              <a:t>increasing mortality </a:t>
            </a:r>
            <a:r>
              <a:rPr lang="en-US" dirty="0" smtClean="0"/>
              <a:t>- </a:t>
            </a:r>
            <a:r>
              <a:rPr lang="en-US" dirty="0"/>
              <a:t>shock, heart </a:t>
            </a:r>
            <a:r>
              <a:rPr lang="en-US" dirty="0" err="1" smtClean="0"/>
              <a:t>failure,cardiac</a:t>
            </a:r>
            <a:r>
              <a:rPr lang="en-US" dirty="0" smtClean="0"/>
              <a:t> </a:t>
            </a:r>
            <a:r>
              <a:rPr lang="en-US" dirty="0" err="1"/>
              <a:t>tamponade</a:t>
            </a:r>
            <a:r>
              <a:rPr lang="en-US" dirty="0"/>
              <a:t>, MI, renal failure, age, and </a:t>
            </a:r>
            <a:r>
              <a:rPr lang="en-US" dirty="0" err="1" smtClean="0"/>
              <a:t>malperfusion</a:t>
            </a:r>
            <a:endParaRPr lang="en-US" dirty="0" smtClean="0"/>
          </a:p>
          <a:p>
            <a:r>
              <a:rPr lang="en-US" dirty="0"/>
              <a:t>surgery reduces 1-month mortality from 90% to 30%</a:t>
            </a:r>
          </a:p>
          <a:p>
            <a:endParaRPr lang="en-US" dirty="0" smtClean="0"/>
          </a:p>
        </p:txBody>
      </p:sp>
    </p:spTree>
    <p:extLst>
      <p:ext uri="{BB962C8B-B14F-4D97-AF65-F5344CB8AC3E}">
        <p14:creationId xmlns:p14="http://schemas.microsoft.com/office/powerpoint/2010/main" val="24218331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SURGICAL MANAGEMENT</a:t>
            </a:r>
            <a:endParaRPr lang="en-IN" b="1" dirty="0">
              <a:solidFill>
                <a:srgbClr val="0070C0"/>
              </a:solidFill>
            </a:endParaRPr>
          </a:p>
        </p:txBody>
      </p:sp>
      <p:sp>
        <p:nvSpPr>
          <p:cNvPr id="3" name="Content Placeholder 2"/>
          <p:cNvSpPr>
            <a:spLocks noGrp="1"/>
          </p:cNvSpPr>
          <p:nvPr>
            <p:ph idx="1"/>
          </p:nvPr>
        </p:nvSpPr>
        <p:spPr/>
        <p:txBody>
          <a:bodyPr>
            <a:normAutofit/>
          </a:bodyPr>
          <a:lstStyle/>
          <a:p>
            <a:r>
              <a:rPr lang="en-US" b="1" dirty="0" smtClean="0"/>
              <a:t>Aim</a:t>
            </a:r>
            <a:r>
              <a:rPr lang="en-US" dirty="0" smtClean="0"/>
              <a:t> - </a:t>
            </a:r>
            <a:r>
              <a:rPr lang="en-US" dirty="0"/>
              <a:t>prevent the common complications of dissection, including </a:t>
            </a:r>
            <a:r>
              <a:rPr lang="en-US" dirty="0" smtClean="0"/>
              <a:t>cardiac </a:t>
            </a:r>
            <a:r>
              <a:rPr lang="en-US" dirty="0" err="1" smtClean="0"/>
              <a:t>tamponade</a:t>
            </a:r>
            <a:r>
              <a:rPr lang="en-US" dirty="0"/>
              <a:t>, AR, aortic rupture, stroke, and visceral </a:t>
            </a:r>
            <a:r>
              <a:rPr lang="en-US" dirty="0" smtClean="0"/>
              <a:t>ischemia</a:t>
            </a:r>
          </a:p>
          <a:p>
            <a:endParaRPr lang="en-US" dirty="0" smtClean="0"/>
          </a:p>
          <a:p>
            <a:r>
              <a:rPr lang="en-US" b="1" dirty="0" smtClean="0"/>
              <a:t>immediate </a:t>
            </a:r>
            <a:r>
              <a:rPr lang="en-US" b="1" dirty="0"/>
              <a:t>surgical goals </a:t>
            </a:r>
            <a:r>
              <a:rPr lang="en-US" dirty="0" smtClean="0"/>
              <a:t>–</a:t>
            </a:r>
          </a:p>
          <a:p>
            <a:pPr lvl="1"/>
            <a:r>
              <a:rPr lang="en-US" dirty="0" smtClean="0"/>
              <a:t>excise the </a:t>
            </a:r>
            <a:r>
              <a:rPr lang="en-US" dirty="0"/>
              <a:t>intimal </a:t>
            </a:r>
            <a:r>
              <a:rPr lang="en-US" dirty="0" smtClean="0"/>
              <a:t>tear</a:t>
            </a:r>
          </a:p>
          <a:p>
            <a:pPr lvl="1"/>
            <a:r>
              <a:rPr lang="en-US" dirty="0" smtClean="0"/>
              <a:t>to </a:t>
            </a:r>
            <a:r>
              <a:rPr lang="en-US" dirty="0"/>
              <a:t>obliterate the false channel by </a:t>
            </a:r>
            <a:r>
              <a:rPr lang="en-US" dirty="0" err="1"/>
              <a:t>oversewing</a:t>
            </a:r>
            <a:r>
              <a:rPr lang="en-US" dirty="0"/>
              <a:t> the edges of the </a:t>
            </a:r>
            <a:r>
              <a:rPr lang="en-US" dirty="0" smtClean="0"/>
              <a:t>aorta</a:t>
            </a:r>
          </a:p>
          <a:p>
            <a:pPr lvl="1"/>
            <a:r>
              <a:rPr lang="en-US" dirty="0" smtClean="0"/>
              <a:t>reconstitute the aorta- </a:t>
            </a:r>
            <a:r>
              <a:rPr lang="en-US" dirty="0"/>
              <a:t>directly or more often with placement of an interposition </a:t>
            </a:r>
            <a:r>
              <a:rPr lang="en-US" dirty="0" smtClean="0"/>
              <a:t>graft</a:t>
            </a:r>
          </a:p>
        </p:txBody>
      </p:sp>
    </p:spTree>
    <p:extLst>
      <p:ext uri="{BB962C8B-B14F-4D97-AF65-F5344CB8AC3E}">
        <p14:creationId xmlns:p14="http://schemas.microsoft.com/office/powerpoint/2010/main" val="30456655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b="1" dirty="0"/>
              <a:t>controversy </a:t>
            </a:r>
            <a:r>
              <a:rPr lang="en-US" dirty="0"/>
              <a:t>-timing of directly treating </a:t>
            </a:r>
            <a:r>
              <a:rPr lang="en-US" dirty="0" err="1" smtClean="0"/>
              <a:t>malperfusion</a:t>
            </a:r>
            <a:endParaRPr lang="en-US" dirty="0"/>
          </a:p>
          <a:p>
            <a:r>
              <a:rPr lang="en-US" dirty="0" smtClean="0"/>
              <a:t>rule is - repair </a:t>
            </a:r>
            <a:r>
              <a:rPr lang="en-US" dirty="0"/>
              <a:t>the aorta first because this will correct the </a:t>
            </a:r>
            <a:r>
              <a:rPr lang="en-US" dirty="0" err="1"/>
              <a:t>malperfusion</a:t>
            </a:r>
            <a:r>
              <a:rPr lang="en-US" dirty="0"/>
              <a:t> </a:t>
            </a:r>
            <a:endParaRPr lang="en-US" dirty="0" smtClean="0"/>
          </a:p>
          <a:p>
            <a:r>
              <a:rPr lang="en-US" dirty="0" smtClean="0"/>
              <a:t>When </a:t>
            </a:r>
            <a:r>
              <a:rPr lang="en-US" dirty="0"/>
              <a:t>severe </a:t>
            </a:r>
            <a:r>
              <a:rPr lang="en-US" dirty="0" err="1"/>
              <a:t>malperfusion</a:t>
            </a:r>
            <a:r>
              <a:rPr lang="en-US" dirty="0"/>
              <a:t> syndrome due to mesenteric ischemia or descending aortic </a:t>
            </a:r>
            <a:r>
              <a:rPr lang="en-US" dirty="0" err="1"/>
              <a:t>pseudocoarctation</a:t>
            </a:r>
            <a:r>
              <a:rPr lang="en-US" dirty="0"/>
              <a:t> is </a:t>
            </a:r>
            <a:r>
              <a:rPr lang="en-US" dirty="0" smtClean="0"/>
              <a:t>present- initial </a:t>
            </a:r>
            <a:r>
              <a:rPr lang="en-US" dirty="0"/>
              <a:t>TEVAR to the descending aorta be performed</a:t>
            </a:r>
          </a:p>
          <a:p>
            <a:r>
              <a:rPr lang="en-US" dirty="0"/>
              <a:t>However, </a:t>
            </a:r>
            <a:r>
              <a:rPr lang="en-US" dirty="0" smtClean="0"/>
              <a:t>associated </a:t>
            </a:r>
            <a:r>
              <a:rPr lang="en-US" dirty="0"/>
              <a:t>with delay in definitive surgery and interim rupture rates of 5% to 23%</a:t>
            </a:r>
            <a:endParaRPr lang="en-IN" dirty="0"/>
          </a:p>
        </p:txBody>
      </p:sp>
    </p:spTree>
    <p:extLst>
      <p:ext uri="{BB962C8B-B14F-4D97-AF65-F5344CB8AC3E}">
        <p14:creationId xmlns:p14="http://schemas.microsoft.com/office/powerpoint/2010/main" val="41750346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dirty="0" smtClean="0"/>
              <a:t>A </a:t>
            </a:r>
            <a:r>
              <a:rPr lang="en-US" b="1" dirty="0"/>
              <a:t>woven polyester vascular graft </a:t>
            </a:r>
            <a:r>
              <a:rPr lang="en-US" dirty="0"/>
              <a:t>replaces the ascending </a:t>
            </a:r>
            <a:r>
              <a:rPr lang="en-US" dirty="0" smtClean="0"/>
              <a:t>aorta </a:t>
            </a:r>
          </a:p>
          <a:p>
            <a:r>
              <a:rPr lang="en-US" dirty="0" smtClean="0"/>
              <a:t>Intraoperative </a:t>
            </a:r>
            <a:r>
              <a:rPr lang="en-US" dirty="0"/>
              <a:t>aortic valve inspection and TEE guidance assist </a:t>
            </a:r>
            <a:r>
              <a:rPr lang="en-US" dirty="0" smtClean="0"/>
              <a:t>in managing </a:t>
            </a:r>
            <a:r>
              <a:rPr lang="en-US" dirty="0"/>
              <a:t>the aortic valve in patients with proximal aortic </a:t>
            </a:r>
            <a:r>
              <a:rPr lang="en-US" dirty="0" smtClean="0"/>
              <a:t>dissection</a:t>
            </a:r>
          </a:p>
          <a:p>
            <a:r>
              <a:rPr lang="en-US" b="1" dirty="0" err="1" smtClean="0"/>
              <a:t>hemiarch</a:t>
            </a:r>
            <a:r>
              <a:rPr lang="en-US" b="1" dirty="0" smtClean="0"/>
              <a:t> </a:t>
            </a:r>
            <a:r>
              <a:rPr lang="en-US" b="1" dirty="0"/>
              <a:t>replacement </a:t>
            </a:r>
            <a:r>
              <a:rPr lang="en-US" b="1" dirty="0" smtClean="0"/>
              <a:t> </a:t>
            </a:r>
            <a:r>
              <a:rPr lang="en-US" dirty="0" smtClean="0"/>
              <a:t>- tear </a:t>
            </a:r>
            <a:r>
              <a:rPr lang="en-US" dirty="0"/>
              <a:t>localized to the ascending aorta, with a normal-size arch without </a:t>
            </a:r>
            <a:r>
              <a:rPr lang="en-US" dirty="0" smtClean="0"/>
              <a:t>distal </a:t>
            </a:r>
            <a:r>
              <a:rPr lang="en-US" dirty="0" err="1" smtClean="0"/>
              <a:t>malperfusion</a:t>
            </a:r>
            <a:endParaRPr lang="en-IN" dirty="0"/>
          </a:p>
        </p:txBody>
      </p:sp>
    </p:spTree>
    <p:extLst>
      <p:ext uri="{BB962C8B-B14F-4D97-AF65-F5344CB8AC3E}">
        <p14:creationId xmlns:p14="http://schemas.microsoft.com/office/powerpoint/2010/main" val="476110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smtClean="0"/>
              <a:t>2.0–3.5 people</a:t>
            </a:r>
            <a:r>
              <a:rPr lang="en-US" dirty="0" smtClean="0"/>
              <a:t> per every 100,000 every year</a:t>
            </a:r>
          </a:p>
          <a:p>
            <a:r>
              <a:rPr lang="en-US" dirty="0" smtClean="0"/>
              <a:t>Studies from Sweden suggest that the incidence are rising </a:t>
            </a:r>
          </a:p>
          <a:p>
            <a:r>
              <a:rPr lang="en-US" dirty="0" smtClean="0"/>
              <a:t>Dissection occurs in about </a:t>
            </a:r>
            <a:r>
              <a:rPr lang="en-US" b="1" dirty="0" smtClean="0"/>
              <a:t>0.6% of pregnancies</a:t>
            </a:r>
          </a:p>
          <a:p>
            <a:r>
              <a:rPr lang="en-US" dirty="0" smtClean="0"/>
              <a:t>male to female - 2:1</a:t>
            </a:r>
          </a:p>
          <a:p>
            <a:r>
              <a:rPr lang="en-US" dirty="0"/>
              <a:t>V</a:t>
            </a:r>
            <a:r>
              <a:rPr lang="en-US" dirty="0" smtClean="0"/>
              <a:t>ery </a:t>
            </a:r>
            <a:r>
              <a:rPr lang="en-US" dirty="0"/>
              <a:t>high early </a:t>
            </a:r>
            <a:r>
              <a:rPr lang="en-US" dirty="0" smtClean="0"/>
              <a:t>mortality(1</a:t>
            </a:r>
            <a:r>
              <a:rPr lang="en-US" dirty="0"/>
              <a:t>% per </a:t>
            </a:r>
            <a:r>
              <a:rPr lang="en-US" dirty="0" smtClean="0"/>
              <a:t>hour)in </a:t>
            </a:r>
            <a:r>
              <a:rPr lang="en-US" dirty="0"/>
              <a:t>the first 24 hours </a:t>
            </a:r>
            <a:endParaRPr lang="en-US" dirty="0" smtClean="0"/>
          </a:p>
          <a:p>
            <a:r>
              <a:rPr lang="en-US" dirty="0" smtClean="0"/>
              <a:t>Type </a:t>
            </a:r>
            <a:r>
              <a:rPr lang="en-US" dirty="0"/>
              <a:t>A aortic dissection </a:t>
            </a:r>
            <a:r>
              <a:rPr lang="en-US" dirty="0" smtClean="0"/>
              <a:t>- </a:t>
            </a:r>
            <a:r>
              <a:rPr lang="en-US" dirty="0"/>
              <a:t>50 to 60 </a:t>
            </a:r>
            <a:r>
              <a:rPr lang="en-US" dirty="0" smtClean="0"/>
              <a:t>years/type B dissection -60 </a:t>
            </a:r>
            <a:r>
              <a:rPr lang="en-US" dirty="0"/>
              <a:t>to 70 </a:t>
            </a:r>
            <a:r>
              <a:rPr lang="en-US" dirty="0" smtClean="0"/>
              <a:t>years</a:t>
            </a:r>
            <a:endParaRPr lang="en-US" dirty="0"/>
          </a:p>
        </p:txBody>
      </p:sp>
      <p:sp>
        <p:nvSpPr>
          <p:cNvPr id="4" name="Title 1"/>
          <p:cNvSpPr>
            <a:spLocks noGrp="1"/>
          </p:cNvSpPr>
          <p:nvPr>
            <p:ph type="title"/>
          </p:nvPr>
        </p:nvSpPr>
        <p:spPr/>
        <p:txBody>
          <a:bodyPr/>
          <a:lstStyle/>
          <a:p>
            <a:pPr algn="ctr"/>
            <a:r>
              <a:rPr lang="en-IN" b="1" dirty="0" smtClean="0">
                <a:solidFill>
                  <a:srgbClr val="0070C0"/>
                </a:solidFill>
              </a:rPr>
              <a:t>EPIDEMIOLOGY</a:t>
            </a:r>
            <a:endParaRPr lang="en-IN" b="1" dirty="0">
              <a:solidFill>
                <a:srgbClr val="0070C0"/>
              </a:solidFill>
            </a:endParaRPr>
          </a:p>
        </p:txBody>
      </p:sp>
    </p:spTree>
    <p:extLst>
      <p:ext uri="{BB962C8B-B14F-4D97-AF65-F5344CB8AC3E}">
        <p14:creationId xmlns:p14="http://schemas.microsoft.com/office/powerpoint/2010/main" val="31903557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AR complicates dissection:</a:t>
            </a:r>
          </a:p>
        </p:txBody>
      </p:sp>
      <p:sp>
        <p:nvSpPr>
          <p:cNvPr id="3" name="Content Placeholder 2"/>
          <p:cNvSpPr>
            <a:spLocks noGrp="1"/>
          </p:cNvSpPr>
          <p:nvPr>
            <p:ph idx="1"/>
          </p:nvPr>
        </p:nvSpPr>
        <p:spPr/>
        <p:txBody>
          <a:bodyPr>
            <a:normAutofit fontScale="92500" lnSpcReduction="20000"/>
          </a:bodyPr>
          <a:lstStyle/>
          <a:p>
            <a:r>
              <a:rPr lang="en-US" dirty="0" smtClean="0"/>
              <a:t>repair </a:t>
            </a:r>
            <a:r>
              <a:rPr lang="en-US" dirty="0"/>
              <a:t>of the aortic wall, decompression of the false lumen, and </a:t>
            </a:r>
            <a:r>
              <a:rPr lang="en-US" dirty="0" err="1"/>
              <a:t>resuspension</a:t>
            </a:r>
            <a:r>
              <a:rPr lang="en-US" dirty="0"/>
              <a:t> of the commissures to the aortic wall will usually restore valve competence</a:t>
            </a:r>
          </a:p>
          <a:p>
            <a:r>
              <a:rPr lang="en-US" dirty="0"/>
              <a:t>When aortic leaflet disease precludes repair, </a:t>
            </a:r>
            <a:r>
              <a:rPr lang="en-US" b="1" dirty="0"/>
              <a:t>AVR </a:t>
            </a:r>
            <a:r>
              <a:rPr lang="en-US" b="1" dirty="0" smtClean="0"/>
              <a:t>plus ascending </a:t>
            </a:r>
            <a:r>
              <a:rPr lang="en-US" b="1" dirty="0"/>
              <a:t>aortic replacement </a:t>
            </a:r>
            <a:r>
              <a:rPr lang="en-US" dirty="0"/>
              <a:t>is indicated</a:t>
            </a:r>
          </a:p>
          <a:p>
            <a:r>
              <a:rPr lang="en-US" dirty="0"/>
              <a:t>When the sinuses are dilated, composite valve and root replacement is often performed via the </a:t>
            </a:r>
            <a:r>
              <a:rPr lang="en-US" b="1" dirty="0"/>
              <a:t>modified </a:t>
            </a:r>
            <a:r>
              <a:rPr lang="en-US" b="1" dirty="0" err="1"/>
              <a:t>Bentall</a:t>
            </a:r>
            <a:r>
              <a:rPr lang="en-US" b="1" dirty="0"/>
              <a:t> </a:t>
            </a:r>
            <a:r>
              <a:rPr lang="en-US" b="1" dirty="0" smtClean="0"/>
              <a:t>procedure</a:t>
            </a:r>
          </a:p>
          <a:p>
            <a:r>
              <a:rPr lang="en-US" dirty="0"/>
              <a:t>If the sinus of </a:t>
            </a:r>
            <a:r>
              <a:rPr lang="en-US" dirty="0" err="1"/>
              <a:t>Valsalva</a:t>
            </a:r>
            <a:r>
              <a:rPr lang="en-US" dirty="0"/>
              <a:t> is involved by </a:t>
            </a:r>
            <a:r>
              <a:rPr lang="en-US" dirty="0" smtClean="0"/>
              <a:t>dissection- </a:t>
            </a:r>
            <a:r>
              <a:rPr lang="en-US" dirty="0"/>
              <a:t>preferable to replace the aortic root to prevent late AR </a:t>
            </a:r>
          </a:p>
          <a:p>
            <a:r>
              <a:rPr lang="en-US" dirty="0"/>
              <a:t>When the aortic root is dilated but the aortic leaflets are normal, many have achieved success by performing a </a:t>
            </a:r>
            <a:r>
              <a:rPr lang="en-US" dirty="0" err="1"/>
              <a:t>reimplantation</a:t>
            </a:r>
            <a:r>
              <a:rPr lang="en-US" dirty="0"/>
              <a:t> with valve-sparing root replacement </a:t>
            </a:r>
          </a:p>
          <a:p>
            <a:endParaRPr lang="en-US" dirty="0"/>
          </a:p>
          <a:p>
            <a:endParaRPr lang="en-IN" dirty="0"/>
          </a:p>
        </p:txBody>
      </p:sp>
    </p:spTree>
    <p:extLst>
      <p:ext uri="{BB962C8B-B14F-4D97-AF65-F5344CB8AC3E}">
        <p14:creationId xmlns:p14="http://schemas.microsoft.com/office/powerpoint/2010/main" val="28334740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STEPS</a:t>
            </a:r>
            <a:endParaRPr lang="en-IN" dirty="0"/>
          </a:p>
        </p:txBody>
      </p:sp>
      <p:sp>
        <p:nvSpPr>
          <p:cNvPr id="3" name="Content Placeholder 2"/>
          <p:cNvSpPr>
            <a:spLocks noGrp="1"/>
          </p:cNvSpPr>
          <p:nvPr>
            <p:ph idx="1"/>
          </p:nvPr>
        </p:nvSpPr>
        <p:spPr/>
        <p:txBody>
          <a:bodyPr/>
          <a:lstStyle/>
          <a:p>
            <a:r>
              <a:rPr lang="en-US" dirty="0"/>
              <a:t>A median </a:t>
            </a:r>
            <a:r>
              <a:rPr lang="en-US" dirty="0" err="1"/>
              <a:t>sternotomy</a:t>
            </a:r>
            <a:r>
              <a:rPr lang="en-US" dirty="0"/>
              <a:t> </a:t>
            </a:r>
            <a:endParaRPr lang="en-US" dirty="0" smtClean="0"/>
          </a:p>
          <a:p>
            <a:r>
              <a:rPr lang="en-US" dirty="0" err="1" smtClean="0"/>
              <a:t>cannulation</a:t>
            </a:r>
            <a:r>
              <a:rPr lang="en-US" dirty="0" smtClean="0"/>
              <a:t> </a:t>
            </a:r>
            <a:r>
              <a:rPr lang="en-US" dirty="0"/>
              <a:t>for cardiopulmonary bypass generally involves </a:t>
            </a:r>
            <a:r>
              <a:rPr lang="en-US" dirty="0" smtClean="0"/>
              <a:t>the axillary artery or </a:t>
            </a:r>
            <a:r>
              <a:rPr lang="en-US" dirty="0"/>
              <a:t>less often the femoral approach </a:t>
            </a:r>
            <a:r>
              <a:rPr lang="en-US" dirty="0" smtClean="0"/>
              <a:t>to </a:t>
            </a:r>
            <a:r>
              <a:rPr lang="en-US" dirty="0"/>
              <a:t>avoid trauma to </a:t>
            </a:r>
            <a:r>
              <a:rPr lang="en-US" dirty="0" smtClean="0"/>
              <a:t>the </a:t>
            </a:r>
            <a:r>
              <a:rPr lang="en-US" dirty="0"/>
              <a:t>weakened aortic </a:t>
            </a:r>
            <a:r>
              <a:rPr lang="en-US" dirty="0" smtClean="0"/>
              <a:t>wall</a:t>
            </a:r>
            <a:endParaRPr lang="en-IN" dirty="0"/>
          </a:p>
        </p:txBody>
      </p:sp>
    </p:spTree>
    <p:extLst>
      <p:ext uri="{BB962C8B-B14F-4D97-AF65-F5344CB8AC3E}">
        <p14:creationId xmlns:p14="http://schemas.microsoft.com/office/powerpoint/2010/main" val="32064503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stretch>
            <a:fillRect/>
          </a:stretch>
        </p:blipFill>
        <p:spPr>
          <a:xfrm>
            <a:off x="176398" y="0"/>
            <a:ext cx="6298544" cy="6738551"/>
          </a:xfrm>
          <a:prstGeom prst="rect">
            <a:avLst/>
          </a:prstGeom>
        </p:spPr>
      </p:pic>
      <p:pic>
        <p:nvPicPr>
          <p:cNvPr id="5" name="Picture 4"/>
          <p:cNvPicPr>
            <a:picLocks noChangeAspect="1"/>
          </p:cNvPicPr>
          <p:nvPr/>
        </p:nvPicPr>
        <p:blipFill>
          <a:blip r:embed="rId4"/>
          <a:stretch>
            <a:fillRect/>
          </a:stretch>
        </p:blipFill>
        <p:spPr>
          <a:xfrm>
            <a:off x="5914768" y="0"/>
            <a:ext cx="5715629" cy="6606746"/>
          </a:xfrm>
          <a:prstGeom prst="rect">
            <a:avLst/>
          </a:prstGeom>
        </p:spPr>
      </p:pic>
    </p:spTree>
    <p:extLst>
      <p:ext uri="{BB962C8B-B14F-4D97-AF65-F5344CB8AC3E}">
        <p14:creationId xmlns:p14="http://schemas.microsoft.com/office/powerpoint/2010/main" val="35511335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3173849" y="90616"/>
            <a:ext cx="5844301" cy="6564976"/>
          </a:xfrm>
          <a:prstGeom prst="rect">
            <a:avLst/>
          </a:prstGeom>
        </p:spPr>
      </p:pic>
    </p:spTree>
    <p:extLst>
      <p:ext uri="{BB962C8B-B14F-4D97-AF65-F5344CB8AC3E}">
        <p14:creationId xmlns:p14="http://schemas.microsoft.com/office/powerpoint/2010/main" val="28848367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Arch replacement</a:t>
            </a:r>
            <a:endParaRPr lang="en-IN" b="1" dirty="0">
              <a:solidFill>
                <a:srgbClr val="0070C0"/>
              </a:solidFill>
            </a:endParaRPr>
          </a:p>
        </p:txBody>
      </p:sp>
      <p:sp>
        <p:nvSpPr>
          <p:cNvPr id="3" name="Content Placeholder 2"/>
          <p:cNvSpPr>
            <a:spLocks noGrp="1"/>
          </p:cNvSpPr>
          <p:nvPr>
            <p:ph idx="1"/>
          </p:nvPr>
        </p:nvSpPr>
        <p:spPr/>
        <p:txBody>
          <a:bodyPr>
            <a:normAutofit/>
          </a:bodyPr>
          <a:lstStyle/>
          <a:p>
            <a:r>
              <a:rPr lang="en-US" dirty="0" smtClean="0"/>
              <a:t>dissected </a:t>
            </a:r>
            <a:r>
              <a:rPr lang="en-US" dirty="0"/>
              <a:t>in more than 70% of type A </a:t>
            </a:r>
            <a:r>
              <a:rPr lang="en-US" dirty="0" smtClean="0"/>
              <a:t>dissections</a:t>
            </a:r>
          </a:p>
          <a:p>
            <a:r>
              <a:rPr lang="en-US" dirty="0" smtClean="0"/>
              <a:t>under deep hypothermic </a:t>
            </a:r>
            <a:r>
              <a:rPr lang="en-US" dirty="0"/>
              <a:t>circulatory </a:t>
            </a:r>
            <a:r>
              <a:rPr lang="en-US" dirty="0" smtClean="0"/>
              <a:t>arrest</a:t>
            </a:r>
          </a:p>
          <a:p>
            <a:pPr lvl="1"/>
            <a:r>
              <a:rPr lang="en-US" dirty="0" smtClean="0"/>
              <a:t>intimal </a:t>
            </a:r>
            <a:r>
              <a:rPr lang="en-US" dirty="0"/>
              <a:t>tear is extensive throughout the arch </a:t>
            </a:r>
            <a:r>
              <a:rPr lang="en-US" dirty="0" smtClean="0"/>
              <a:t>and arch </a:t>
            </a:r>
            <a:r>
              <a:rPr lang="en-US" dirty="0"/>
              <a:t>vessels </a:t>
            </a:r>
            <a:endParaRPr lang="en-US" dirty="0" smtClean="0"/>
          </a:p>
          <a:p>
            <a:pPr lvl="1"/>
            <a:r>
              <a:rPr lang="en-US" dirty="0" smtClean="0"/>
              <a:t>aortic </a:t>
            </a:r>
            <a:r>
              <a:rPr lang="en-US" dirty="0"/>
              <a:t>arch is aneurysmal or </a:t>
            </a:r>
            <a:r>
              <a:rPr lang="en-US" dirty="0" smtClean="0"/>
              <a:t>ruptured</a:t>
            </a:r>
          </a:p>
          <a:p>
            <a:pPr lvl="1"/>
            <a:r>
              <a:rPr lang="en-US" dirty="0" smtClean="0"/>
              <a:t>primary </a:t>
            </a:r>
            <a:r>
              <a:rPr lang="en-US" dirty="0"/>
              <a:t>arch tear is identified at </a:t>
            </a:r>
            <a:r>
              <a:rPr lang="en-US" dirty="0" smtClean="0"/>
              <a:t>surgery</a:t>
            </a:r>
          </a:p>
          <a:p>
            <a:pPr lvl="1"/>
            <a:r>
              <a:rPr lang="en-US" dirty="0" smtClean="0"/>
              <a:t>hereditary </a:t>
            </a:r>
            <a:r>
              <a:rPr lang="en-US" dirty="0"/>
              <a:t>aneurysm </a:t>
            </a:r>
            <a:r>
              <a:rPr lang="en-US" dirty="0" smtClean="0"/>
              <a:t>syndromes</a:t>
            </a:r>
            <a:endParaRPr lang="en-US" dirty="0"/>
          </a:p>
          <a:p>
            <a:r>
              <a:rPr lang="en-US" dirty="0" smtClean="0"/>
              <a:t>German </a:t>
            </a:r>
            <a:r>
              <a:rPr lang="en-US" dirty="0"/>
              <a:t>Registry for Acute Aortic </a:t>
            </a:r>
            <a:r>
              <a:rPr lang="en-US" dirty="0" smtClean="0"/>
              <a:t>Dissection Type </a:t>
            </a:r>
            <a:r>
              <a:rPr lang="en-US" dirty="0"/>
              <a:t>A (GERAADA) study reported no difference in 30-day mortality comparing </a:t>
            </a:r>
            <a:r>
              <a:rPr lang="en-US" dirty="0" err="1"/>
              <a:t>hemiarch</a:t>
            </a:r>
            <a:r>
              <a:rPr lang="en-US" dirty="0"/>
              <a:t> and total </a:t>
            </a:r>
            <a:r>
              <a:rPr lang="en-US" dirty="0" smtClean="0"/>
              <a:t>arch </a:t>
            </a:r>
            <a:r>
              <a:rPr lang="en-IN" dirty="0" smtClean="0"/>
              <a:t>versus </a:t>
            </a:r>
            <a:r>
              <a:rPr lang="en-IN" dirty="0"/>
              <a:t>no arch </a:t>
            </a:r>
            <a:r>
              <a:rPr lang="en-IN" dirty="0" smtClean="0"/>
              <a:t>procedures</a:t>
            </a:r>
            <a:endParaRPr lang="en-IN" dirty="0"/>
          </a:p>
        </p:txBody>
      </p:sp>
    </p:spTree>
    <p:extLst>
      <p:ext uri="{BB962C8B-B14F-4D97-AF65-F5344CB8AC3E}">
        <p14:creationId xmlns:p14="http://schemas.microsoft.com/office/powerpoint/2010/main" val="42845735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465977" y="520751"/>
            <a:ext cx="5737116" cy="2658433"/>
          </a:xfrm>
          <a:prstGeom prst="rect">
            <a:avLst/>
          </a:prstGeom>
        </p:spPr>
      </p:pic>
      <p:pic>
        <p:nvPicPr>
          <p:cNvPr id="5" name="Picture 4"/>
          <p:cNvPicPr>
            <a:picLocks noChangeAspect="1"/>
          </p:cNvPicPr>
          <p:nvPr/>
        </p:nvPicPr>
        <p:blipFill>
          <a:blip r:embed="rId3"/>
          <a:stretch>
            <a:fillRect/>
          </a:stretch>
        </p:blipFill>
        <p:spPr>
          <a:xfrm>
            <a:off x="5324772" y="189369"/>
            <a:ext cx="6930001" cy="6429834"/>
          </a:xfrm>
          <a:prstGeom prst="rect">
            <a:avLst/>
          </a:prstGeom>
        </p:spPr>
      </p:pic>
    </p:spTree>
    <p:extLst>
      <p:ext uri="{BB962C8B-B14F-4D97-AF65-F5344CB8AC3E}">
        <p14:creationId xmlns:p14="http://schemas.microsoft.com/office/powerpoint/2010/main" val="21753039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15329" y="201827"/>
            <a:ext cx="5436973" cy="6656173"/>
          </a:xfrm>
          <a:prstGeom prst="rect">
            <a:avLst/>
          </a:prstGeom>
        </p:spPr>
      </p:pic>
      <p:pic>
        <p:nvPicPr>
          <p:cNvPr id="5" name="Picture 4"/>
          <p:cNvPicPr>
            <a:picLocks noChangeAspect="1"/>
          </p:cNvPicPr>
          <p:nvPr/>
        </p:nvPicPr>
        <p:blipFill>
          <a:blip r:embed="rId3"/>
          <a:stretch>
            <a:fillRect/>
          </a:stretch>
        </p:blipFill>
        <p:spPr>
          <a:xfrm>
            <a:off x="5436973" y="0"/>
            <a:ext cx="6467056" cy="6858000"/>
          </a:xfrm>
          <a:prstGeom prst="rect">
            <a:avLst/>
          </a:prstGeom>
        </p:spPr>
      </p:pic>
    </p:spTree>
    <p:extLst>
      <p:ext uri="{BB962C8B-B14F-4D97-AF65-F5344CB8AC3E}">
        <p14:creationId xmlns:p14="http://schemas.microsoft.com/office/powerpoint/2010/main" val="466719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83" y="286759"/>
            <a:ext cx="10515600" cy="1325563"/>
          </a:xfrm>
        </p:spPr>
        <p:txBody>
          <a:bodyPr/>
          <a:lstStyle/>
          <a:p>
            <a:r>
              <a:rPr lang="en-IN" b="1" dirty="0" smtClean="0"/>
              <a:t>BENDALL PROCEDURE</a:t>
            </a:r>
            <a:endParaRPr lang="en-IN" b="1" dirty="0"/>
          </a:p>
        </p:txBody>
      </p:sp>
      <p:sp>
        <p:nvSpPr>
          <p:cNvPr id="3" name="Content Placeholder 2"/>
          <p:cNvSpPr>
            <a:spLocks noGrp="1"/>
          </p:cNvSpPr>
          <p:nvPr>
            <p:ph idx="1"/>
          </p:nvPr>
        </p:nvSpPr>
        <p:spPr/>
        <p:txBody>
          <a:bodyPr/>
          <a:lstStyle/>
          <a:p>
            <a:r>
              <a:rPr lang="en-IN" dirty="0" smtClean="0"/>
              <a:t>Composite graft replacement of </a:t>
            </a:r>
            <a:r>
              <a:rPr lang="en-IN" dirty="0" err="1" smtClean="0"/>
              <a:t>aortiv</a:t>
            </a:r>
            <a:r>
              <a:rPr lang="en-IN" dirty="0" smtClean="0"/>
              <a:t> valve , </a:t>
            </a:r>
          </a:p>
          <a:p>
            <a:pPr marL="0" indent="0">
              <a:buNone/>
            </a:pPr>
            <a:r>
              <a:rPr lang="en-IN" dirty="0" smtClean="0"/>
              <a:t>aortic root and ascending aorta , with re implantation of</a:t>
            </a:r>
          </a:p>
          <a:p>
            <a:pPr marL="0" indent="0">
              <a:buNone/>
            </a:pPr>
            <a:r>
              <a:rPr lang="en-IN" dirty="0" smtClean="0"/>
              <a:t> coronary arteries into the graft</a:t>
            </a:r>
            <a:endParaRPr lang="en-IN"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0275" y="3257058"/>
            <a:ext cx="3527725" cy="3450022"/>
          </a:xfrm>
          <a:prstGeom prst="rect">
            <a:avLst/>
          </a:prstGeom>
        </p:spPr>
      </p:pic>
    </p:spTree>
    <p:extLst>
      <p:ext uri="{BB962C8B-B14F-4D97-AF65-F5344CB8AC3E}">
        <p14:creationId xmlns:p14="http://schemas.microsoft.com/office/powerpoint/2010/main" val="6911722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Extensive </a:t>
            </a:r>
            <a:r>
              <a:rPr lang="en-US" b="1" dirty="0"/>
              <a:t>repair</a:t>
            </a:r>
            <a:endParaRPr lang="en-IN" b="1" dirty="0"/>
          </a:p>
        </p:txBody>
      </p:sp>
      <p:sp>
        <p:nvSpPr>
          <p:cNvPr id="3" name="Content Placeholder 2"/>
          <p:cNvSpPr>
            <a:spLocks noGrp="1"/>
          </p:cNvSpPr>
          <p:nvPr>
            <p:ph idx="1"/>
          </p:nvPr>
        </p:nvSpPr>
        <p:spPr/>
        <p:txBody>
          <a:bodyPr>
            <a:normAutofit/>
          </a:bodyPr>
          <a:lstStyle/>
          <a:p>
            <a:r>
              <a:rPr lang="en-US" dirty="0" smtClean="0"/>
              <a:t>graft </a:t>
            </a:r>
            <a:r>
              <a:rPr lang="en-US" dirty="0"/>
              <a:t>replacement of the </a:t>
            </a:r>
            <a:r>
              <a:rPr lang="en-US" dirty="0" smtClean="0"/>
              <a:t>ascending aorta </a:t>
            </a:r>
            <a:r>
              <a:rPr lang="en-US" dirty="0"/>
              <a:t>and aortic arch and integrated stent grafting of the </a:t>
            </a:r>
            <a:r>
              <a:rPr lang="en-US" dirty="0" smtClean="0"/>
              <a:t>descending aorta </a:t>
            </a:r>
            <a:r>
              <a:rPr lang="en-US" b="1" dirty="0" smtClean="0"/>
              <a:t>-frozen </a:t>
            </a:r>
            <a:r>
              <a:rPr lang="en-US" b="1" dirty="0"/>
              <a:t>elephant </a:t>
            </a:r>
            <a:r>
              <a:rPr lang="en-US" b="1" dirty="0" smtClean="0"/>
              <a:t>trunk </a:t>
            </a:r>
          </a:p>
          <a:p>
            <a:r>
              <a:rPr lang="en-US" dirty="0" smtClean="0"/>
              <a:t>If </a:t>
            </a:r>
            <a:r>
              <a:rPr lang="en-US" dirty="0"/>
              <a:t>the dissection progresses into the </a:t>
            </a:r>
            <a:r>
              <a:rPr lang="en-US" dirty="0" smtClean="0"/>
              <a:t>supra-aortic branches</a:t>
            </a:r>
            <a:r>
              <a:rPr lang="en-US" dirty="0"/>
              <a:t>, rather than the classic ‘island’ technique, end-to-end </a:t>
            </a:r>
            <a:r>
              <a:rPr lang="en-US" dirty="0" smtClean="0"/>
              <a:t>grafting of </a:t>
            </a:r>
            <a:r>
              <a:rPr lang="en-US" dirty="0"/>
              <a:t>all supra-aortic vessels may be considered, using </a:t>
            </a:r>
            <a:r>
              <a:rPr lang="en-US" dirty="0" smtClean="0"/>
              <a:t>individual grafts </a:t>
            </a:r>
            <a:r>
              <a:rPr lang="en-US" dirty="0"/>
              <a:t>from the arch prosthesis</a:t>
            </a:r>
            <a:endParaRPr lang="en-IN" dirty="0"/>
          </a:p>
        </p:txBody>
      </p:sp>
    </p:spTree>
    <p:extLst>
      <p:ext uri="{BB962C8B-B14F-4D97-AF65-F5344CB8AC3E}">
        <p14:creationId xmlns:p14="http://schemas.microsoft.com/office/powerpoint/2010/main" val="28850513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4" name="Picture 3"/>
          <p:cNvPicPr>
            <a:picLocks noChangeAspect="1"/>
          </p:cNvPicPr>
          <p:nvPr/>
        </p:nvPicPr>
        <p:blipFill>
          <a:blip r:embed="rId2"/>
          <a:stretch>
            <a:fillRect/>
          </a:stretch>
        </p:blipFill>
        <p:spPr>
          <a:xfrm>
            <a:off x="1656392" y="122109"/>
            <a:ext cx="8171348" cy="6735891"/>
          </a:xfrm>
          <a:prstGeom prst="rect">
            <a:avLst/>
          </a:prstGeom>
        </p:spPr>
      </p:pic>
    </p:spTree>
    <p:extLst>
      <p:ext uri="{BB962C8B-B14F-4D97-AF65-F5344CB8AC3E}">
        <p14:creationId xmlns:p14="http://schemas.microsoft.com/office/powerpoint/2010/main" val="2930353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dirty="0"/>
              <a:t>Acute aortic syndromes </a:t>
            </a:r>
            <a:r>
              <a:rPr lang="en-US" dirty="0" smtClean="0"/>
              <a:t>:</a:t>
            </a:r>
          </a:p>
          <a:p>
            <a:pPr marL="0" indent="0">
              <a:buNone/>
            </a:pPr>
            <a:endParaRPr lang="en-US" dirty="0" smtClean="0"/>
          </a:p>
          <a:p>
            <a:pPr marL="514350" indent="-514350">
              <a:buFont typeface="+mj-lt"/>
              <a:buAutoNum type="alphaUcPeriod"/>
            </a:pPr>
            <a:r>
              <a:rPr lang="en-US" dirty="0" smtClean="0"/>
              <a:t>classic </a:t>
            </a:r>
            <a:r>
              <a:rPr lang="en-US" dirty="0"/>
              <a:t>aortic </a:t>
            </a:r>
            <a:r>
              <a:rPr lang="en-US" dirty="0" smtClean="0"/>
              <a:t>dissection (80% to 90% )</a:t>
            </a:r>
          </a:p>
          <a:p>
            <a:pPr marL="514350" indent="-514350">
              <a:buFont typeface="+mj-lt"/>
              <a:buAutoNum type="alphaUcPeriod"/>
            </a:pPr>
            <a:r>
              <a:rPr lang="en-US" dirty="0" smtClean="0"/>
              <a:t>aortic </a:t>
            </a:r>
            <a:r>
              <a:rPr lang="en-US" dirty="0"/>
              <a:t>intramural hematoma (IMH</a:t>
            </a:r>
            <a:r>
              <a:rPr lang="en-US" dirty="0" smtClean="0"/>
              <a:t>)(10% to 20%)</a:t>
            </a:r>
          </a:p>
          <a:p>
            <a:pPr marL="514350" indent="-514350">
              <a:buFont typeface="+mj-lt"/>
              <a:buAutoNum type="alphaUcPeriod"/>
            </a:pPr>
            <a:r>
              <a:rPr lang="en-US" dirty="0" smtClean="0"/>
              <a:t>penetrating </a:t>
            </a:r>
            <a:r>
              <a:rPr lang="en-US" dirty="0"/>
              <a:t>atherosclerotic aortic ulcer </a:t>
            </a:r>
            <a:r>
              <a:rPr lang="en-US" dirty="0" smtClean="0"/>
              <a:t>(5</a:t>
            </a:r>
            <a:r>
              <a:rPr lang="en-US" dirty="0"/>
              <a:t>% </a:t>
            </a:r>
            <a:r>
              <a:rPr lang="en-US" dirty="0" smtClean="0"/>
              <a:t>)</a:t>
            </a:r>
            <a:endParaRPr lang="en-IN" dirty="0"/>
          </a:p>
          <a:p>
            <a:pPr marL="514350" indent="-514350">
              <a:buFont typeface="+mj-lt"/>
              <a:buAutoNum type="alphaUcPeriod"/>
            </a:pPr>
            <a:endParaRPr lang="en-IN" dirty="0"/>
          </a:p>
        </p:txBody>
      </p:sp>
      <p:sp>
        <p:nvSpPr>
          <p:cNvPr id="4" name="Title 3"/>
          <p:cNvSpPr>
            <a:spLocks noGrp="1"/>
          </p:cNvSpPr>
          <p:nvPr>
            <p:ph type="title"/>
          </p:nvPr>
        </p:nvSpPr>
        <p:spPr/>
        <p:txBody>
          <a:bodyPr/>
          <a:lstStyle/>
          <a:p>
            <a:endParaRPr lang="en-IN"/>
          </a:p>
        </p:txBody>
      </p:sp>
    </p:spTree>
    <p:extLst>
      <p:ext uri="{BB962C8B-B14F-4D97-AF65-F5344CB8AC3E}">
        <p14:creationId xmlns:p14="http://schemas.microsoft.com/office/powerpoint/2010/main" val="36410270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err="1">
                <a:solidFill>
                  <a:srgbClr val="0070C0"/>
                </a:solidFill>
              </a:rPr>
              <a:t>Malperfusion</a:t>
            </a:r>
            <a:r>
              <a:rPr lang="en-IN" b="1" dirty="0">
                <a:solidFill>
                  <a:srgbClr val="0070C0"/>
                </a:solidFill>
              </a:rPr>
              <a:t> syndrome</a:t>
            </a:r>
          </a:p>
        </p:txBody>
      </p:sp>
      <p:sp>
        <p:nvSpPr>
          <p:cNvPr id="3" name="Content Placeholder 2"/>
          <p:cNvSpPr>
            <a:spLocks noGrp="1"/>
          </p:cNvSpPr>
          <p:nvPr>
            <p:ph idx="1"/>
          </p:nvPr>
        </p:nvSpPr>
        <p:spPr/>
        <p:txBody>
          <a:bodyPr>
            <a:normAutofit/>
          </a:bodyPr>
          <a:lstStyle/>
          <a:p>
            <a:r>
              <a:rPr lang="en-US" dirty="0" smtClean="0"/>
              <a:t>30</a:t>
            </a:r>
            <a:r>
              <a:rPr lang="en-US" dirty="0"/>
              <a:t>% </a:t>
            </a:r>
            <a:r>
              <a:rPr lang="en-US" dirty="0" smtClean="0"/>
              <a:t>-dynamic </a:t>
            </a:r>
            <a:r>
              <a:rPr lang="en-US" dirty="0"/>
              <a:t>compression </a:t>
            </a:r>
            <a:r>
              <a:rPr lang="en-US" dirty="0" smtClean="0"/>
              <a:t>of the </a:t>
            </a:r>
            <a:r>
              <a:rPr lang="en-US" dirty="0" err="1" smtClean="0"/>
              <a:t>Tl</a:t>
            </a:r>
            <a:r>
              <a:rPr lang="en-US" dirty="0" smtClean="0"/>
              <a:t> or extension of </a:t>
            </a:r>
            <a:r>
              <a:rPr lang="en-US" dirty="0"/>
              <a:t>the intimal flap into the organ/peripheral arteries, resulting </a:t>
            </a:r>
            <a:r>
              <a:rPr lang="en-US" dirty="0" smtClean="0"/>
              <a:t>in static </a:t>
            </a:r>
            <a:r>
              <a:rPr lang="en-US" dirty="0"/>
              <a:t>‘stenosis-like’ </a:t>
            </a:r>
            <a:r>
              <a:rPr lang="en-US" dirty="0" smtClean="0"/>
              <a:t>obstruction</a:t>
            </a:r>
          </a:p>
          <a:p>
            <a:r>
              <a:rPr lang="en-US" b="1" dirty="0" smtClean="0"/>
              <a:t>surgical/hybrid </a:t>
            </a:r>
            <a:r>
              <a:rPr lang="en-US" b="1" dirty="0"/>
              <a:t>treatment </a:t>
            </a:r>
            <a:r>
              <a:rPr lang="en-US" dirty="0" smtClean="0"/>
              <a:t>- </a:t>
            </a:r>
            <a:r>
              <a:rPr lang="en-US" dirty="0"/>
              <a:t>Fenestration of the intimal </a:t>
            </a:r>
            <a:r>
              <a:rPr lang="en-US" dirty="0" smtClean="0"/>
              <a:t>in dynamic </a:t>
            </a:r>
            <a:r>
              <a:rPr lang="en-US" dirty="0" err="1"/>
              <a:t>malperfusion</a:t>
            </a:r>
            <a:r>
              <a:rPr lang="en-US" dirty="0"/>
              <a:t> syndrome, to create a sufficient </a:t>
            </a:r>
            <a:r>
              <a:rPr lang="en-US" dirty="0" smtClean="0"/>
              <a:t>distal communication </a:t>
            </a:r>
            <a:r>
              <a:rPr lang="en-US" dirty="0"/>
              <a:t>between the TL and FL to depressurize the </a:t>
            </a:r>
            <a:r>
              <a:rPr lang="en-US" dirty="0" smtClean="0"/>
              <a:t>FL</a:t>
            </a:r>
            <a:endParaRPr lang="en-US" dirty="0"/>
          </a:p>
          <a:p>
            <a:r>
              <a:rPr lang="en-US" dirty="0" err="1" smtClean="0"/>
              <a:t>Brockenborough</a:t>
            </a:r>
            <a:r>
              <a:rPr lang="en-US" dirty="0" smtClean="0"/>
              <a:t> </a:t>
            </a:r>
            <a:r>
              <a:rPr lang="en-US" dirty="0"/>
              <a:t>needle using a </a:t>
            </a:r>
            <a:r>
              <a:rPr lang="en-US" dirty="0" err="1" smtClean="0"/>
              <a:t>transfemoral</a:t>
            </a:r>
            <a:r>
              <a:rPr lang="en-US" dirty="0" smtClean="0"/>
              <a:t> approach at </a:t>
            </a:r>
            <a:r>
              <a:rPr lang="en-US" dirty="0"/>
              <a:t>the level of </a:t>
            </a:r>
            <a:r>
              <a:rPr lang="en-US" dirty="0" smtClean="0"/>
              <a:t>the maximum </a:t>
            </a:r>
            <a:r>
              <a:rPr lang="en-US" dirty="0"/>
              <a:t>compression of the </a:t>
            </a:r>
            <a:r>
              <a:rPr lang="en-US" dirty="0" smtClean="0"/>
              <a:t>TL</a:t>
            </a:r>
          </a:p>
          <a:p>
            <a:r>
              <a:rPr lang="en-IN" dirty="0" smtClean="0"/>
              <a:t>scissor technique</a:t>
            </a:r>
            <a:endParaRPr lang="en-IN" dirty="0"/>
          </a:p>
        </p:txBody>
      </p:sp>
    </p:spTree>
    <p:extLst>
      <p:ext uri="{BB962C8B-B14F-4D97-AF65-F5344CB8AC3E}">
        <p14:creationId xmlns:p14="http://schemas.microsoft.com/office/powerpoint/2010/main" val="20826365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A</a:t>
            </a:r>
            <a:r>
              <a:rPr lang="en-US" b="1" dirty="0" smtClean="0">
                <a:solidFill>
                  <a:srgbClr val="0070C0"/>
                </a:solidFill>
              </a:rPr>
              <a:t>cute </a:t>
            </a:r>
            <a:r>
              <a:rPr lang="en-US" b="1" dirty="0">
                <a:solidFill>
                  <a:srgbClr val="0070C0"/>
                </a:solidFill>
              </a:rPr>
              <a:t>T</a:t>
            </a:r>
            <a:r>
              <a:rPr lang="en-US" b="1" dirty="0" smtClean="0">
                <a:solidFill>
                  <a:srgbClr val="0070C0"/>
                </a:solidFill>
              </a:rPr>
              <a:t>ype </a:t>
            </a:r>
            <a:r>
              <a:rPr lang="en-US" b="1" dirty="0">
                <a:solidFill>
                  <a:srgbClr val="0070C0"/>
                </a:solidFill>
              </a:rPr>
              <a:t>B aortic dissection</a:t>
            </a:r>
            <a:endParaRPr lang="en-IN" b="1" dirty="0">
              <a:solidFill>
                <a:srgbClr val="0070C0"/>
              </a:solidFill>
            </a:endParaRPr>
          </a:p>
        </p:txBody>
      </p:sp>
      <p:sp>
        <p:nvSpPr>
          <p:cNvPr id="3" name="Content Placeholder 2"/>
          <p:cNvSpPr>
            <a:spLocks noGrp="1"/>
          </p:cNvSpPr>
          <p:nvPr>
            <p:ph idx="1"/>
          </p:nvPr>
        </p:nvSpPr>
        <p:spPr/>
        <p:txBody>
          <a:bodyPr>
            <a:normAutofit/>
          </a:bodyPr>
          <a:lstStyle/>
          <a:p>
            <a:r>
              <a:rPr lang="en-US" dirty="0" smtClean="0"/>
              <a:t>lower </a:t>
            </a:r>
            <a:r>
              <a:rPr lang="en-US" dirty="0"/>
              <a:t>acute mortality </a:t>
            </a:r>
            <a:r>
              <a:rPr lang="en-US" dirty="0" smtClean="0"/>
              <a:t>- </a:t>
            </a:r>
            <a:r>
              <a:rPr lang="en-US" dirty="0"/>
              <a:t>in-hospital mortality rates of approximately </a:t>
            </a:r>
            <a:r>
              <a:rPr lang="en-US" dirty="0" smtClean="0"/>
              <a:t>10%</a:t>
            </a:r>
          </a:p>
          <a:p>
            <a:r>
              <a:rPr lang="en-US" b="1" dirty="0" smtClean="0"/>
              <a:t>uncomplicated </a:t>
            </a:r>
            <a:r>
              <a:rPr lang="en-US" b="1" dirty="0"/>
              <a:t>type </a:t>
            </a:r>
            <a:r>
              <a:rPr lang="en-US" b="1" dirty="0" smtClean="0"/>
              <a:t>B dissection</a:t>
            </a:r>
            <a:r>
              <a:rPr lang="en-US" dirty="0" smtClean="0"/>
              <a:t>- </a:t>
            </a:r>
            <a:r>
              <a:rPr lang="en-US" dirty="0"/>
              <a:t>in-hospital mortality rate is much </a:t>
            </a:r>
            <a:r>
              <a:rPr lang="en-US" dirty="0" smtClean="0"/>
              <a:t>lower— 1</a:t>
            </a:r>
            <a:r>
              <a:rPr lang="en-US" dirty="0"/>
              <a:t>% to 6% </a:t>
            </a:r>
            <a:r>
              <a:rPr lang="en-US" dirty="0" smtClean="0"/>
              <a:t>- medical therapy</a:t>
            </a:r>
          </a:p>
          <a:p>
            <a:r>
              <a:rPr lang="en-US" b="1" dirty="0" smtClean="0"/>
              <a:t>complicated </a:t>
            </a:r>
            <a:r>
              <a:rPr lang="en-US" b="1" dirty="0"/>
              <a:t>type B dissection </a:t>
            </a:r>
            <a:r>
              <a:rPr lang="en-US" dirty="0" smtClean="0"/>
              <a:t>-higher </a:t>
            </a:r>
            <a:r>
              <a:rPr lang="en-US" dirty="0"/>
              <a:t>mortality </a:t>
            </a:r>
            <a:r>
              <a:rPr lang="en-US" dirty="0" smtClean="0"/>
              <a:t>rate</a:t>
            </a:r>
          </a:p>
        </p:txBody>
      </p:sp>
    </p:spTree>
    <p:extLst>
      <p:ext uri="{BB962C8B-B14F-4D97-AF65-F5344CB8AC3E}">
        <p14:creationId xmlns:p14="http://schemas.microsoft.com/office/powerpoint/2010/main" val="21342936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b="1" dirty="0"/>
              <a:t>In the IRAD </a:t>
            </a:r>
            <a:r>
              <a:rPr lang="en-US" b="1" dirty="0" smtClean="0"/>
              <a:t>era</a:t>
            </a:r>
            <a:r>
              <a:rPr lang="en-US" dirty="0" smtClean="0"/>
              <a:t>- 57</a:t>
            </a:r>
            <a:r>
              <a:rPr lang="en-US" dirty="0"/>
              <a:t>% of patients with acute type B dissection were treated medically, 32% received endovascular therapy, and 7% were treated with </a:t>
            </a:r>
            <a:r>
              <a:rPr lang="en-US" dirty="0" err="1"/>
              <a:t>OSR,with</a:t>
            </a:r>
            <a:r>
              <a:rPr lang="en-US" dirty="0"/>
              <a:t> in-hospital mortality rates of 10%, 14</a:t>
            </a:r>
            <a:r>
              <a:rPr lang="en-US" dirty="0" smtClean="0"/>
              <a:t>% </a:t>
            </a:r>
            <a:r>
              <a:rPr lang="en-US" dirty="0"/>
              <a:t>and 21%, respectively</a:t>
            </a:r>
          </a:p>
          <a:p>
            <a:r>
              <a:rPr lang="en-US" b="1" dirty="0" smtClean="0"/>
              <a:t>US National </a:t>
            </a:r>
            <a:r>
              <a:rPr lang="en-US" b="1" dirty="0"/>
              <a:t>database </a:t>
            </a:r>
            <a:r>
              <a:rPr lang="en-US" dirty="0"/>
              <a:t>trends report in-hospital mortality rates of 14.3% for type B dissection treated surgically and 7.9% treated with TEVAR</a:t>
            </a:r>
          </a:p>
          <a:p>
            <a:r>
              <a:rPr lang="en-US" b="1" dirty="0"/>
              <a:t>increased mortality </a:t>
            </a:r>
            <a:r>
              <a:rPr lang="en-US" b="1" dirty="0" smtClean="0"/>
              <a:t>rates </a:t>
            </a:r>
            <a:r>
              <a:rPr lang="en-US" dirty="0" smtClean="0"/>
              <a:t>-Increasing </a:t>
            </a:r>
            <a:r>
              <a:rPr lang="en-US" dirty="0"/>
              <a:t>age, female sex, hypotension/shock, </a:t>
            </a:r>
            <a:r>
              <a:rPr lang="en-US" dirty="0" err="1"/>
              <a:t>periaortic</a:t>
            </a:r>
            <a:r>
              <a:rPr lang="en-US" dirty="0"/>
              <a:t> hematoma, aortic diameter larger than 5.5 cm, and </a:t>
            </a:r>
            <a:r>
              <a:rPr lang="en-US" dirty="0" err="1"/>
              <a:t>malperfusion</a:t>
            </a:r>
            <a:r>
              <a:rPr lang="en-US" dirty="0"/>
              <a:t> </a:t>
            </a:r>
            <a:endParaRPr lang="en-US" dirty="0" smtClean="0"/>
          </a:p>
        </p:txBody>
      </p:sp>
    </p:spTree>
    <p:extLst>
      <p:ext uri="{BB962C8B-B14F-4D97-AF65-F5344CB8AC3E}">
        <p14:creationId xmlns:p14="http://schemas.microsoft.com/office/powerpoint/2010/main" val="27957690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Complicated Type B aortic dissection: endovascular therapy</a:t>
            </a:r>
            <a:endParaRPr lang="en-IN" b="1" dirty="0">
              <a:solidFill>
                <a:srgbClr val="0070C0"/>
              </a:solidFill>
            </a:endParaRPr>
          </a:p>
        </p:txBody>
      </p:sp>
      <p:sp>
        <p:nvSpPr>
          <p:cNvPr id="3" name="Content Placeholder 2"/>
          <p:cNvSpPr>
            <a:spLocks noGrp="1"/>
          </p:cNvSpPr>
          <p:nvPr>
            <p:ph idx="1"/>
          </p:nvPr>
        </p:nvSpPr>
        <p:spPr/>
        <p:txBody>
          <a:bodyPr/>
          <a:lstStyle/>
          <a:p>
            <a:r>
              <a:rPr lang="en-US" dirty="0" smtClean="0"/>
              <a:t>TEVAR </a:t>
            </a:r>
            <a:r>
              <a:rPr lang="en-US" dirty="0"/>
              <a:t>is the treatment </a:t>
            </a:r>
            <a:r>
              <a:rPr lang="en-US" dirty="0" smtClean="0"/>
              <a:t>of </a:t>
            </a:r>
            <a:r>
              <a:rPr lang="en-IN" dirty="0" smtClean="0"/>
              <a:t>choice</a:t>
            </a:r>
          </a:p>
          <a:p>
            <a:pPr marL="0" indent="0">
              <a:buNone/>
            </a:pPr>
            <a:r>
              <a:rPr lang="en-US" b="1" dirty="0" smtClean="0"/>
              <a:t>indications</a:t>
            </a:r>
            <a:r>
              <a:rPr lang="en-US" dirty="0" smtClean="0"/>
              <a:t> –</a:t>
            </a:r>
          </a:p>
          <a:p>
            <a:r>
              <a:rPr lang="en-US" dirty="0" smtClean="0"/>
              <a:t>visceral </a:t>
            </a:r>
            <a:r>
              <a:rPr lang="en-US" dirty="0"/>
              <a:t>or limb </a:t>
            </a:r>
            <a:r>
              <a:rPr lang="en-US" dirty="0" smtClean="0"/>
              <a:t>ischemia</a:t>
            </a:r>
          </a:p>
          <a:p>
            <a:r>
              <a:rPr lang="en-US" dirty="0" smtClean="0"/>
              <a:t>rupture </a:t>
            </a:r>
            <a:r>
              <a:rPr lang="en-US" dirty="0"/>
              <a:t>or impending </a:t>
            </a:r>
            <a:r>
              <a:rPr lang="en-US" dirty="0" smtClean="0"/>
              <a:t>rupture</a:t>
            </a:r>
          </a:p>
          <a:p>
            <a:r>
              <a:rPr lang="en-US" dirty="0" smtClean="0"/>
              <a:t>rapid </a:t>
            </a:r>
            <a:r>
              <a:rPr lang="en-US" dirty="0"/>
              <a:t>expansion of the aortic </a:t>
            </a:r>
            <a:r>
              <a:rPr lang="en-US" dirty="0" smtClean="0"/>
              <a:t>diameter</a:t>
            </a:r>
          </a:p>
          <a:p>
            <a:r>
              <a:rPr lang="en-US" dirty="0" smtClean="0"/>
              <a:t>uncontrollable pain</a:t>
            </a:r>
          </a:p>
          <a:p>
            <a:r>
              <a:rPr lang="en-US" dirty="0" smtClean="0"/>
              <a:t>retrograde </a:t>
            </a:r>
            <a:r>
              <a:rPr lang="en-US" dirty="0"/>
              <a:t>extension of the dissection into the ascending aorta</a:t>
            </a:r>
            <a:endParaRPr lang="en-IN" dirty="0"/>
          </a:p>
          <a:p>
            <a:endParaRPr lang="en-IN" dirty="0"/>
          </a:p>
        </p:txBody>
      </p:sp>
    </p:spTree>
    <p:extLst>
      <p:ext uri="{BB962C8B-B14F-4D97-AF65-F5344CB8AC3E}">
        <p14:creationId xmlns:p14="http://schemas.microsoft.com/office/powerpoint/2010/main" val="29737133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r>
              <a:rPr lang="en-US" b="1" dirty="0">
                <a:solidFill>
                  <a:srgbClr val="0070C0"/>
                </a:solidFill>
              </a:rPr>
              <a:t>Aim</a:t>
            </a:r>
            <a:r>
              <a:rPr lang="en-US" dirty="0">
                <a:solidFill>
                  <a:srgbClr val="0070C0"/>
                </a:solidFill>
              </a:rPr>
              <a:t> </a:t>
            </a:r>
          </a:p>
        </p:txBody>
      </p:sp>
      <p:sp>
        <p:nvSpPr>
          <p:cNvPr id="3" name="Content Placeholder 2"/>
          <p:cNvSpPr>
            <a:spLocks noGrp="1"/>
          </p:cNvSpPr>
          <p:nvPr>
            <p:ph idx="1"/>
          </p:nvPr>
        </p:nvSpPr>
        <p:spPr/>
        <p:txBody>
          <a:bodyPr>
            <a:normAutofit lnSpcReduction="10000"/>
          </a:bodyPr>
          <a:lstStyle/>
          <a:p>
            <a:pPr marL="0" indent="0" algn="ctr">
              <a:buNone/>
            </a:pPr>
            <a:r>
              <a:rPr lang="en-US" dirty="0" smtClean="0"/>
              <a:t>discontinue </a:t>
            </a:r>
            <a:r>
              <a:rPr lang="en-US" dirty="0"/>
              <a:t>blood flow into the false </a:t>
            </a:r>
            <a:r>
              <a:rPr lang="en-US" dirty="0" smtClean="0"/>
              <a:t>lumen by </a:t>
            </a:r>
            <a:r>
              <a:rPr lang="en-US" dirty="0"/>
              <a:t>covering the primary entry </a:t>
            </a:r>
            <a:r>
              <a:rPr lang="en-US" dirty="0" smtClean="0"/>
              <a:t>tear</a:t>
            </a:r>
            <a:endParaRPr lang="en-US" dirty="0">
              <a:sym typeface="Wingdings" panose="05000000000000000000" pitchFamily="2" charset="2"/>
            </a:endParaRPr>
          </a:p>
          <a:p>
            <a:pPr marL="0" indent="0">
              <a:buNone/>
            </a:pPr>
            <a:endParaRPr lang="en-US" dirty="0" smtClean="0">
              <a:sym typeface="Wingdings" panose="05000000000000000000" pitchFamily="2" charset="2"/>
            </a:endParaRPr>
          </a:p>
          <a:p>
            <a:pPr marL="0" indent="0" algn="ctr">
              <a:buNone/>
            </a:pPr>
            <a:r>
              <a:rPr lang="en-US" dirty="0" smtClean="0"/>
              <a:t>to </a:t>
            </a:r>
            <a:r>
              <a:rPr lang="en-US" dirty="0"/>
              <a:t>restore </a:t>
            </a:r>
            <a:r>
              <a:rPr lang="en-US" dirty="0" smtClean="0"/>
              <a:t>blood flow </a:t>
            </a:r>
            <a:r>
              <a:rPr lang="en-US" dirty="0"/>
              <a:t>into the true </a:t>
            </a:r>
            <a:r>
              <a:rPr lang="en-US" dirty="0" smtClean="0"/>
              <a:t>lumen</a:t>
            </a:r>
            <a:endParaRPr lang="en-US" dirty="0">
              <a:sym typeface="Wingdings" panose="05000000000000000000" pitchFamily="2" charset="2"/>
            </a:endParaRPr>
          </a:p>
          <a:p>
            <a:pPr marL="0" indent="0" algn="ctr">
              <a:buNone/>
            </a:pPr>
            <a:r>
              <a:rPr lang="en-US" dirty="0" smtClean="0"/>
              <a:t>false lumen depressurizes</a:t>
            </a:r>
            <a:endParaRPr lang="en-US" dirty="0"/>
          </a:p>
          <a:p>
            <a:pPr marL="0" indent="0" algn="ctr">
              <a:buNone/>
            </a:pPr>
            <a:r>
              <a:rPr lang="en-US" dirty="0" smtClean="0"/>
              <a:t>preventing </a:t>
            </a:r>
            <a:r>
              <a:rPr lang="en-US" dirty="0"/>
              <a:t>extension of dissection </a:t>
            </a:r>
            <a:endParaRPr lang="en-US" dirty="0" smtClean="0"/>
          </a:p>
          <a:p>
            <a:pPr marL="0" indent="0" algn="ctr">
              <a:buNone/>
            </a:pPr>
            <a:r>
              <a:rPr lang="en-US" dirty="0" smtClean="0"/>
              <a:t>false </a:t>
            </a:r>
            <a:r>
              <a:rPr lang="en-US" dirty="0"/>
              <a:t>lumen thrombosis </a:t>
            </a:r>
            <a:endParaRPr lang="en-US" dirty="0" smtClean="0"/>
          </a:p>
          <a:p>
            <a:pPr marL="0" indent="0" algn="ctr">
              <a:buNone/>
            </a:pPr>
            <a:endParaRPr lang="en-US" dirty="0" smtClean="0"/>
          </a:p>
          <a:p>
            <a:pPr marL="0" indent="0" algn="ctr">
              <a:buNone/>
            </a:pPr>
            <a:r>
              <a:rPr lang="en-US" dirty="0" smtClean="0"/>
              <a:t>aortic remodeling</a:t>
            </a:r>
          </a:p>
        </p:txBody>
      </p:sp>
      <p:sp>
        <p:nvSpPr>
          <p:cNvPr id="4" name="Down Arrow 3"/>
          <p:cNvSpPr/>
          <p:nvPr/>
        </p:nvSpPr>
        <p:spPr>
          <a:xfrm>
            <a:off x="6046573" y="2627870"/>
            <a:ext cx="148281" cy="5107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Down Arrow 4"/>
          <p:cNvSpPr/>
          <p:nvPr/>
        </p:nvSpPr>
        <p:spPr>
          <a:xfrm>
            <a:off x="6063049" y="4852087"/>
            <a:ext cx="164756" cy="691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784050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Benefits</a:t>
            </a:r>
            <a:endParaRPr lang="en-IN" dirty="0"/>
          </a:p>
        </p:txBody>
      </p:sp>
      <p:sp>
        <p:nvSpPr>
          <p:cNvPr id="3" name="Content Placeholder 2"/>
          <p:cNvSpPr>
            <a:spLocks noGrp="1"/>
          </p:cNvSpPr>
          <p:nvPr>
            <p:ph idx="1"/>
          </p:nvPr>
        </p:nvSpPr>
        <p:spPr/>
        <p:txBody>
          <a:bodyPr/>
          <a:lstStyle/>
          <a:p>
            <a:r>
              <a:rPr lang="en-US" dirty="0" smtClean="0"/>
              <a:t>hemodynamic stabilization</a:t>
            </a:r>
          </a:p>
          <a:p>
            <a:r>
              <a:rPr lang="en-US" dirty="0" smtClean="0"/>
              <a:t>reversal </a:t>
            </a:r>
            <a:r>
              <a:rPr lang="en-US" dirty="0"/>
              <a:t>of </a:t>
            </a:r>
            <a:r>
              <a:rPr lang="en-US" dirty="0" err="1"/>
              <a:t>endorgan</a:t>
            </a:r>
            <a:r>
              <a:rPr lang="en-US" dirty="0"/>
              <a:t> </a:t>
            </a:r>
            <a:r>
              <a:rPr lang="en-US" dirty="0" smtClean="0"/>
              <a:t>ischemia</a:t>
            </a:r>
          </a:p>
          <a:p>
            <a:r>
              <a:rPr lang="en-US" dirty="0" smtClean="0"/>
              <a:t>reduced </a:t>
            </a:r>
            <a:r>
              <a:rPr lang="en-US" dirty="0"/>
              <a:t>morbidity and </a:t>
            </a:r>
            <a:r>
              <a:rPr lang="en-US" dirty="0" smtClean="0"/>
              <a:t>mortality</a:t>
            </a:r>
          </a:p>
          <a:p>
            <a:r>
              <a:rPr lang="en-US" dirty="0" smtClean="0"/>
              <a:t>minimal </a:t>
            </a:r>
            <a:r>
              <a:rPr lang="en-US" dirty="0"/>
              <a:t>procedural </a:t>
            </a:r>
            <a:r>
              <a:rPr lang="en-US" dirty="0" smtClean="0"/>
              <a:t>morbidity</a:t>
            </a:r>
          </a:p>
          <a:p>
            <a:r>
              <a:rPr lang="en-US" dirty="0" smtClean="0"/>
              <a:t>interventional </a:t>
            </a:r>
            <a:r>
              <a:rPr lang="en-US" dirty="0"/>
              <a:t>treatment of surgically unfit </a:t>
            </a:r>
            <a:r>
              <a:rPr lang="en-US" dirty="0" smtClean="0"/>
              <a:t>patients</a:t>
            </a:r>
          </a:p>
          <a:p>
            <a:r>
              <a:rPr lang="en-US" dirty="0" smtClean="0"/>
              <a:t>short </a:t>
            </a:r>
            <a:r>
              <a:rPr lang="en-US" dirty="0"/>
              <a:t>procedure time with minimal blood </a:t>
            </a:r>
            <a:r>
              <a:rPr lang="en-US" dirty="0" smtClean="0"/>
              <a:t>loss</a:t>
            </a:r>
          </a:p>
          <a:p>
            <a:r>
              <a:rPr lang="en-US" dirty="0" smtClean="0"/>
              <a:t>decreased </a:t>
            </a:r>
            <a:r>
              <a:rPr lang="en-US" dirty="0"/>
              <a:t>recovery </a:t>
            </a:r>
            <a:r>
              <a:rPr lang="en-US" dirty="0" smtClean="0"/>
              <a:t>time</a:t>
            </a:r>
          </a:p>
          <a:p>
            <a:r>
              <a:rPr lang="en-US" dirty="0" smtClean="0"/>
              <a:t>potential </a:t>
            </a:r>
            <a:r>
              <a:rPr lang="en-US" dirty="0"/>
              <a:t>cost savings</a:t>
            </a:r>
            <a:endParaRPr lang="en-IN" dirty="0"/>
          </a:p>
        </p:txBody>
      </p:sp>
    </p:spTree>
    <p:extLst>
      <p:ext uri="{BB962C8B-B14F-4D97-AF65-F5344CB8AC3E}">
        <p14:creationId xmlns:p14="http://schemas.microsoft.com/office/powerpoint/2010/main" val="19796633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dirty="0" smtClean="0"/>
              <a:t>Size of stent graft </a:t>
            </a:r>
            <a:r>
              <a:rPr lang="en-IN" dirty="0" smtClean="0"/>
              <a:t>should be based on diameter of aorta proximal to dissected segment ,applying almost no oversizing</a:t>
            </a:r>
          </a:p>
          <a:p>
            <a:r>
              <a:rPr lang="en-IN" dirty="0" smtClean="0"/>
              <a:t>Sufficient length (1.5- 2cm) of proximal landing zone</a:t>
            </a:r>
          </a:p>
          <a:p>
            <a:r>
              <a:rPr lang="en-IN" b="1" dirty="0" smtClean="0"/>
              <a:t>Ballooning is not recommended </a:t>
            </a:r>
            <a:r>
              <a:rPr lang="en-IN" dirty="0" smtClean="0"/>
              <a:t>even if the stent graft is not fully expanded – chance of retrograde dissection and rupture of dissection membrane</a:t>
            </a:r>
            <a:endParaRPr lang="en-IN" dirty="0"/>
          </a:p>
        </p:txBody>
      </p:sp>
    </p:spTree>
    <p:extLst>
      <p:ext uri="{BB962C8B-B14F-4D97-AF65-F5344CB8AC3E}">
        <p14:creationId xmlns:p14="http://schemas.microsoft.com/office/powerpoint/2010/main" val="33198320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dirty="0" smtClean="0"/>
              <a:t>If </a:t>
            </a:r>
            <a:r>
              <a:rPr lang="en-US" dirty="0" err="1"/>
              <a:t>malperfusion</a:t>
            </a:r>
            <a:r>
              <a:rPr lang="en-US" dirty="0"/>
              <a:t> of a branch vessel persists, branch vessel stenting or the </a:t>
            </a:r>
            <a:r>
              <a:rPr lang="en-US" dirty="0" smtClean="0"/>
              <a:t>technique of </a:t>
            </a:r>
            <a:r>
              <a:rPr lang="en-US" i="1" dirty="0"/>
              <a:t>provisional extension to induce complete attachment </a:t>
            </a:r>
            <a:r>
              <a:rPr lang="en-US" dirty="0"/>
              <a:t>(</a:t>
            </a:r>
            <a:r>
              <a:rPr lang="en-US" b="1" dirty="0"/>
              <a:t>PETTICOAT</a:t>
            </a:r>
            <a:r>
              <a:rPr lang="en-US" dirty="0"/>
              <a:t>)—in which the entry point </a:t>
            </a:r>
            <a:r>
              <a:rPr lang="en-US" dirty="0" smtClean="0"/>
              <a:t>is sealed </a:t>
            </a:r>
            <a:r>
              <a:rPr lang="en-US" dirty="0"/>
              <a:t>with an </a:t>
            </a:r>
            <a:r>
              <a:rPr lang="en-US" dirty="0" err="1"/>
              <a:t>endograft</a:t>
            </a:r>
            <a:r>
              <a:rPr lang="en-US" dirty="0"/>
              <a:t> and the remaining thoracic aorta, abdominal aorta, and/or branch vessels </a:t>
            </a:r>
            <a:r>
              <a:rPr lang="en-US" dirty="0" smtClean="0"/>
              <a:t>are stented </a:t>
            </a:r>
            <a:r>
              <a:rPr lang="en-US" dirty="0"/>
              <a:t>open—may correct the </a:t>
            </a:r>
            <a:r>
              <a:rPr lang="en-US" dirty="0" smtClean="0"/>
              <a:t>problem</a:t>
            </a:r>
          </a:p>
          <a:p>
            <a:r>
              <a:rPr lang="en-US" b="1" dirty="0" smtClean="0"/>
              <a:t>Hybrid </a:t>
            </a:r>
            <a:r>
              <a:rPr lang="en-US" b="1" dirty="0"/>
              <a:t>approaches </a:t>
            </a:r>
            <a:r>
              <a:rPr lang="en-US" dirty="0"/>
              <a:t>(TEVAR and OSR) of </a:t>
            </a:r>
            <a:r>
              <a:rPr lang="en-US" dirty="0" smtClean="0"/>
              <a:t>dissections involving </a:t>
            </a:r>
            <a:r>
              <a:rPr lang="en-US" dirty="0"/>
              <a:t>the arch and descending aorta may have lower risk than </a:t>
            </a:r>
            <a:r>
              <a:rPr lang="en-US" dirty="0" smtClean="0"/>
              <a:t>OSR</a:t>
            </a:r>
          </a:p>
          <a:p>
            <a:r>
              <a:rPr lang="en-US" b="1" dirty="0" smtClean="0"/>
              <a:t>Retrograde </a:t>
            </a:r>
            <a:r>
              <a:rPr lang="en-US" b="1" dirty="0"/>
              <a:t>ascending </a:t>
            </a:r>
            <a:r>
              <a:rPr lang="en-US" b="1" dirty="0" smtClean="0"/>
              <a:t>dissection </a:t>
            </a:r>
            <a:r>
              <a:rPr lang="en-US" dirty="0" smtClean="0"/>
              <a:t>is </a:t>
            </a:r>
            <a:r>
              <a:rPr lang="en-US" dirty="0"/>
              <a:t>a potentially lethal complication that may occur during TEVAR </a:t>
            </a:r>
            <a:r>
              <a:rPr lang="en-US" dirty="0" smtClean="0"/>
              <a:t>– need of OSR </a:t>
            </a:r>
            <a:r>
              <a:rPr lang="en-US" dirty="0"/>
              <a:t>team at institutions performing </a:t>
            </a:r>
            <a:r>
              <a:rPr lang="en-US" dirty="0" err="1" smtClean="0"/>
              <a:t>endografts</a:t>
            </a:r>
            <a:endParaRPr lang="en-IN" dirty="0"/>
          </a:p>
        </p:txBody>
      </p:sp>
    </p:spTree>
    <p:extLst>
      <p:ext uri="{BB962C8B-B14F-4D97-AF65-F5344CB8AC3E}">
        <p14:creationId xmlns:p14="http://schemas.microsoft.com/office/powerpoint/2010/main" val="30050914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b="1" dirty="0" smtClean="0">
                <a:solidFill>
                  <a:srgbClr val="0070C0"/>
                </a:solidFill>
              </a:rPr>
              <a:t>TRIALS</a:t>
            </a:r>
            <a:endParaRPr lang="en-IN" b="1" dirty="0">
              <a:solidFill>
                <a:srgbClr val="0070C0"/>
              </a:solidFill>
            </a:endParaRPr>
          </a:p>
        </p:txBody>
      </p:sp>
      <p:sp>
        <p:nvSpPr>
          <p:cNvPr id="3" name="Subtitle 2"/>
          <p:cNvSpPr>
            <a:spLocks noGrp="1"/>
          </p:cNvSpPr>
          <p:nvPr>
            <p:ph type="subTitle" idx="1"/>
          </p:nvPr>
        </p:nvSpPr>
        <p:spPr/>
        <p:txBody>
          <a:bodyPr/>
          <a:lstStyle/>
          <a:p>
            <a:endParaRPr lang="en-IN"/>
          </a:p>
        </p:txBody>
      </p:sp>
    </p:spTree>
    <p:extLst>
      <p:ext uri="{BB962C8B-B14F-4D97-AF65-F5344CB8AC3E}">
        <p14:creationId xmlns:p14="http://schemas.microsoft.com/office/powerpoint/2010/main" val="32971660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0070C0"/>
                </a:solidFill>
              </a:rPr>
              <a:t>INSTEAD TRIAL</a:t>
            </a:r>
            <a:endParaRPr lang="en-IN" b="1" dirty="0">
              <a:solidFill>
                <a:srgbClr val="0070C0"/>
              </a:solidFill>
            </a:endParaRPr>
          </a:p>
        </p:txBody>
      </p:sp>
      <p:sp>
        <p:nvSpPr>
          <p:cNvPr id="3" name="Content Placeholder 2"/>
          <p:cNvSpPr>
            <a:spLocks noGrp="1"/>
          </p:cNvSpPr>
          <p:nvPr>
            <p:ph idx="1"/>
          </p:nvPr>
        </p:nvSpPr>
        <p:spPr/>
        <p:txBody>
          <a:bodyPr>
            <a:normAutofit/>
          </a:bodyPr>
          <a:lstStyle/>
          <a:p>
            <a:r>
              <a:rPr lang="en-US" dirty="0"/>
              <a:t>The Investigation of Stent Grafts in Patients with Type B </a:t>
            </a:r>
            <a:r>
              <a:rPr lang="en-US" dirty="0" smtClean="0"/>
              <a:t>AD (</a:t>
            </a:r>
            <a:r>
              <a:rPr lang="en-US" dirty="0"/>
              <a:t>INSTEAD) </a:t>
            </a:r>
            <a:r>
              <a:rPr lang="en-US" dirty="0" smtClean="0"/>
              <a:t>trial</a:t>
            </a:r>
          </a:p>
          <a:p>
            <a:r>
              <a:rPr lang="en-US" dirty="0" smtClean="0"/>
              <a:t>randomized </a:t>
            </a:r>
          </a:p>
          <a:p>
            <a:r>
              <a:rPr lang="en-US" b="1" dirty="0" smtClean="0"/>
              <a:t>SAMPLE </a:t>
            </a:r>
            <a:r>
              <a:rPr lang="en-US" dirty="0" smtClean="0"/>
              <a:t>:140 </a:t>
            </a:r>
            <a:r>
              <a:rPr lang="en-US" dirty="0"/>
              <a:t>patients with </a:t>
            </a:r>
            <a:r>
              <a:rPr lang="en-US" b="1" dirty="0" smtClean="0"/>
              <a:t>sub-acute (14 </a:t>
            </a:r>
            <a:r>
              <a:rPr lang="en-US" b="1" dirty="0"/>
              <a:t>days) uncomplicated Type B </a:t>
            </a:r>
            <a:r>
              <a:rPr lang="en-US" b="1" dirty="0" smtClean="0"/>
              <a:t>AD</a:t>
            </a:r>
          </a:p>
          <a:p>
            <a:r>
              <a:rPr lang="en-US" dirty="0" smtClean="0"/>
              <a:t>Two-year follow-up</a:t>
            </a:r>
            <a:endParaRPr lang="en-US" dirty="0"/>
          </a:p>
        </p:txBody>
      </p:sp>
    </p:spTree>
    <p:extLst>
      <p:ext uri="{BB962C8B-B14F-4D97-AF65-F5344CB8AC3E}">
        <p14:creationId xmlns:p14="http://schemas.microsoft.com/office/powerpoint/2010/main" val="17238662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0" indent="0">
              <a:buNone/>
            </a:pPr>
            <a:r>
              <a:rPr lang="en-US" b="1" dirty="0">
                <a:solidFill>
                  <a:srgbClr val="0070C0"/>
                </a:solidFill>
              </a:rPr>
              <a:t>T</a:t>
            </a:r>
            <a:r>
              <a:rPr lang="en-US" b="1" dirty="0" smtClean="0">
                <a:solidFill>
                  <a:srgbClr val="0070C0"/>
                </a:solidFill>
              </a:rPr>
              <a:t>wo main hypotheses </a:t>
            </a:r>
            <a:r>
              <a:rPr lang="en-US" dirty="0" smtClean="0"/>
              <a:t>for acute aortic dissection: </a:t>
            </a:r>
          </a:p>
          <a:p>
            <a:pPr marL="0" indent="0">
              <a:buNone/>
            </a:pPr>
            <a:endParaRPr lang="en-US" dirty="0" smtClean="0"/>
          </a:p>
          <a:p>
            <a:pPr marL="514350" indent="-514350">
              <a:buAutoNum type="arabicParenBoth"/>
            </a:pPr>
            <a:r>
              <a:rPr lang="en-US" dirty="0" smtClean="0"/>
              <a:t>a primary </a:t>
            </a:r>
            <a:r>
              <a:rPr lang="en-US" b="1" dirty="0" smtClean="0"/>
              <a:t>tear</a:t>
            </a:r>
            <a:r>
              <a:rPr lang="en-US" dirty="0" smtClean="0"/>
              <a:t> in the aortic </a:t>
            </a:r>
            <a:r>
              <a:rPr lang="en-US" b="1" dirty="0" smtClean="0"/>
              <a:t>intima</a:t>
            </a:r>
            <a:r>
              <a:rPr lang="en-US" dirty="0" smtClean="0"/>
              <a:t> with blood from the aortic lumen penetrating into the diseased media </a:t>
            </a:r>
          </a:p>
          <a:p>
            <a:pPr marL="514350" indent="-514350">
              <a:buAutoNum type="arabicParenBoth"/>
            </a:pPr>
            <a:r>
              <a:rPr lang="en-US" dirty="0" smtClean="0"/>
              <a:t>primary </a:t>
            </a:r>
            <a:r>
              <a:rPr lang="en-US" b="1" dirty="0" smtClean="0"/>
              <a:t>rupture of the vasa </a:t>
            </a:r>
            <a:r>
              <a:rPr lang="en-US" b="1" dirty="0" err="1" smtClean="0"/>
              <a:t>vasorum</a:t>
            </a:r>
            <a:r>
              <a:rPr lang="en-US" dirty="0" smtClean="0"/>
              <a:t> leading to hemorrhage in the aortic wall, with subsequent intimal disruption</a:t>
            </a:r>
            <a:endParaRPr lang="en-IN" dirty="0"/>
          </a:p>
        </p:txBody>
      </p:sp>
    </p:spTree>
    <p:extLst>
      <p:ext uri="{BB962C8B-B14F-4D97-AF65-F5344CB8AC3E}">
        <p14:creationId xmlns:p14="http://schemas.microsoft.com/office/powerpoint/2010/main" val="5382122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0719" t="27967" r="-49638" b="-23937"/>
          <a:stretch/>
        </p:blipFill>
        <p:spPr>
          <a:xfrm>
            <a:off x="1957891" y="1376978"/>
            <a:ext cx="17893345" cy="9187031"/>
          </a:xfrm>
        </p:spPr>
      </p:pic>
    </p:spTree>
    <p:extLst>
      <p:ext uri="{BB962C8B-B14F-4D97-AF65-F5344CB8AC3E}">
        <p14:creationId xmlns:p14="http://schemas.microsoft.com/office/powerpoint/2010/main" val="41367253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851" y="480455"/>
            <a:ext cx="10025991" cy="6308914"/>
          </a:xfrm>
          <a:prstGeom prst="rect">
            <a:avLst/>
          </a:prstGeom>
        </p:spPr>
      </p:pic>
      <p:sp>
        <p:nvSpPr>
          <p:cNvPr id="3" name="Content Placeholder 2"/>
          <p:cNvSpPr>
            <a:spLocks noGrp="1"/>
          </p:cNvSpPr>
          <p:nvPr>
            <p:ph idx="1"/>
          </p:nvPr>
        </p:nvSpPr>
        <p:spPr/>
        <p:txBody>
          <a:bodyPr/>
          <a:lstStyle/>
          <a:p>
            <a:endParaRPr lang="en-IN" dirty="0"/>
          </a:p>
        </p:txBody>
      </p:sp>
    </p:spTree>
    <p:extLst>
      <p:ext uri="{BB962C8B-B14F-4D97-AF65-F5344CB8AC3E}">
        <p14:creationId xmlns:p14="http://schemas.microsoft.com/office/powerpoint/2010/main" val="7350695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RESULTS:</a:t>
            </a:r>
            <a:endParaRPr lang="en-IN" b="1" dirty="0">
              <a:solidFill>
                <a:srgbClr val="0070C0"/>
              </a:solidFill>
            </a:endParaRPr>
          </a:p>
        </p:txBody>
      </p:sp>
      <p:sp>
        <p:nvSpPr>
          <p:cNvPr id="3" name="Content Placeholder 2"/>
          <p:cNvSpPr>
            <a:spLocks noGrp="1"/>
          </p:cNvSpPr>
          <p:nvPr>
            <p:ph idx="1"/>
          </p:nvPr>
        </p:nvSpPr>
        <p:spPr/>
        <p:txBody>
          <a:bodyPr/>
          <a:lstStyle/>
          <a:p>
            <a:r>
              <a:rPr lang="en-US" b="1" dirty="0" smtClean="0"/>
              <a:t>no </a:t>
            </a:r>
            <a:r>
              <a:rPr lang="en-US" b="1" dirty="0"/>
              <a:t>difference in all-cause mortality between patients with uncomplicated chronic type B dissection treated with TEVAR versus medical </a:t>
            </a:r>
            <a:r>
              <a:rPr lang="en-US" b="1" dirty="0" smtClean="0"/>
              <a:t>therapy</a:t>
            </a:r>
          </a:p>
          <a:p>
            <a:r>
              <a:rPr lang="en-US" dirty="0" smtClean="0"/>
              <a:t>TEVAR </a:t>
            </a:r>
            <a:r>
              <a:rPr lang="en-US" dirty="0"/>
              <a:t>had a significantly higher rate of aortic remodeling, including false lumen thrombosis and true lumen expansion (91% versus 19% for TEVAR versus medical therapy) </a:t>
            </a:r>
          </a:p>
          <a:p>
            <a:r>
              <a:rPr lang="en-US" dirty="0" smtClean="0"/>
              <a:t>5-year </a:t>
            </a:r>
            <a:r>
              <a:rPr lang="en-US" dirty="0"/>
              <a:t>all-cause mortality was not different between groups, but </a:t>
            </a:r>
            <a:r>
              <a:rPr lang="en-US" b="1" dirty="0"/>
              <a:t>aorta-related mortality was significantly less in TEVAR </a:t>
            </a:r>
            <a:r>
              <a:rPr lang="en-US" dirty="0"/>
              <a:t>treated patients, as was progressive aneurysmal enlargement</a:t>
            </a:r>
          </a:p>
          <a:p>
            <a:endParaRPr lang="en-IN" dirty="0"/>
          </a:p>
        </p:txBody>
      </p:sp>
    </p:spTree>
    <p:extLst>
      <p:ext uri="{BB962C8B-B14F-4D97-AF65-F5344CB8AC3E}">
        <p14:creationId xmlns:p14="http://schemas.microsoft.com/office/powerpoint/2010/main" val="39938640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Extended follow-up of this study (INSTEAD-XL)</a:t>
            </a:r>
            <a:endParaRPr lang="en-IN" b="1" dirty="0"/>
          </a:p>
        </p:txBody>
      </p:sp>
      <p:sp>
        <p:nvSpPr>
          <p:cNvPr id="3" name="Content Placeholder 2"/>
          <p:cNvSpPr>
            <a:spLocks noGrp="1"/>
          </p:cNvSpPr>
          <p:nvPr>
            <p:ph idx="1"/>
          </p:nvPr>
        </p:nvSpPr>
        <p:spPr/>
        <p:txBody>
          <a:bodyPr/>
          <a:lstStyle/>
          <a:p>
            <a:r>
              <a:rPr lang="en-US" dirty="0" smtClean="0"/>
              <a:t>aorta-related </a:t>
            </a:r>
            <a:r>
              <a:rPr lang="en-US" dirty="0"/>
              <a:t>mortality (6.9 vs. 19.3%, respectively; P ¼ 0.04) and disease progression (27.0 vs.46.1%, respectively; P ¼ 0.04) were significantly lower after 5 years </a:t>
            </a:r>
            <a:r>
              <a:rPr lang="en-US" dirty="0" smtClean="0"/>
              <a:t>in TEVAR </a:t>
            </a:r>
            <a:r>
              <a:rPr lang="en-US" dirty="0"/>
              <a:t>patients compared with those receiving medical </a:t>
            </a:r>
            <a:r>
              <a:rPr lang="en-US" dirty="0" smtClean="0"/>
              <a:t>therapy </a:t>
            </a:r>
            <a:r>
              <a:rPr lang="en-IN" dirty="0" smtClean="0"/>
              <a:t>only</a:t>
            </a:r>
            <a:endParaRPr lang="en-IN" dirty="0"/>
          </a:p>
          <a:p>
            <a:endParaRPr lang="en-IN" dirty="0"/>
          </a:p>
        </p:txBody>
      </p:sp>
    </p:spTree>
    <p:extLst>
      <p:ext uri="{BB962C8B-B14F-4D97-AF65-F5344CB8AC3E}">
        <p14:creationId xmlns:p14="http://schemas.microsoft.com/office/powerpoint/2010/main" val="17472853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07" y="112154"/>
            <a:ext cx="12095493" cy="6469877"/>
          </a:xfrm>
        </p:spPr>
      </p:pic>
    </p:spTree>
    <p:extLst>
      <p:ext uri="{BB962C8B-B14F-4D97-AF65-F5344CB8AC3E}">
        <p14:creationId xmlns:p14="http://schemas.microsoft.com/office/powerpoint/2010/main" val="37424766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b="1" dirty="0" smtClean="0"/>
              <a:t>ADSORB trial </a:t>
            </a:r>
            <a:r>
              <a:rPr lang="en-US" dirty="0" smtClean="0"/>
              <a:t>-results-</a:t>
            </a:r>
            <a:r>
              <a:rPr lang="en-US" b="1" dirty="0" smtClean="0"/>
              <a:t>TEVAR improved  aortic </a:t>
            </a:r>
            <a:r>
              <a:rPr lang="en-US" b="1" dirty="0"/>
              <a:t>remodeling compared to medical therapy</a:t>
            </a:r>
            <a:r>
              <a:rPr lang="en-US" dirty="0"/>
              <a:t>, but with no difference in rupture or in </a:t>
            </a:r>
            <a:r>
              <a:rPr lang="en-US" dirty="0" smtClean="0"/>
              <a:t>dissection-related or </a:t>
            </a:r>
            <a:r>
              <a:rPr lang="en-US" dirty="0"/>
              <a:t>overall mortality after 1 </a:t>
            </a:r>
            <a:r>
              <a:rPr lang="en-US" dirty="0" smtClean="0"/>
              <a:t>year; </a:t>
            </a:r>
            <a:r>
              <a:rPr lang="en-US" dirty="0"/>
              <a:t>3-year data </a:t>
            </a:r>
            <a:r>
              <a:rPr lang="en-US" dirty="0" smtClean="0"/>
              <a:t>are forthcoming</a:t>
            </a:r>
            <a:endParaRPr lang="en-IN" dirty="0"/>
          </a:p>
        </p:txBody>
      </p:sp>
    </p:spTree>
    <p:extLst>
      <p:ext uri="{BB962C8B-B14F-4D97-AF65-F5344CB8AC3E}">
        <p14:creationId xmlns:p14="http://schemas.microsoft.com/office/powerpoint/2010/main" val="30406826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STABLE trial</a:t>
            </a:r>
            <a:endParaRPr lang="en-IN" dirty="0"/>
          </a:p>
        </p:txBody>
      </p:sp>
      <p:sp>
        <p:nvSpPr>
          <p:cNvPr id="3" name="Content Placeholder 2"/>
          <p:cNvSpPr>
            <a:spLocks noGrp="1"/>
          </p:cNvSpPr>
          <p:nvPr>
            <p:ph idx="1"/>
          </p:nvPr>
        </p:nvSpPr>
        <p:spPr/>
        <p:txBody>
          <a:bodyPr/>
          <a:lstStyle/>
          <a:p>
            <a:r>
              <a:rPr lang="en-US" dirty="0" smtClean="0"/>
              <a:t>evaluate </a:t>
            </a:r>
            <a:r>
              <a:rPr lang="en-US" dirty="0"/>
              <a:t>the treatment of </a:t>
            </a:r>
            <a:r>
              <a:rPr lang="en-US" b="1" i="1" dirty="0"/>
              <a:t>complicated type B dissection </a:t>
            </a:r>
            <a:r>
              <a:rPr lang="en-US" dirty="0"/>
              <a:t>with endovascular grafts compiling a </a:t>
            </a:r>
            <a:r>
              <a:rPr lang="en-US" dirty="0" smtClean="0"/>
              <a:t>30-day mortality </a:t>
            </a:r>
            <a:r>
              <a:rPr lang="en-US" dirty="0"/>
              <a:t>rate of </a:t>
            </a:r>
            <a:r>
              <a:rPr lang="en-US" dirty="0" smtClean="0"/>
              <a:t>4.7%</a:t>
            </a:r>
          </a:p>
          <a:p>
            <a:r>
              <a:rPr lang="en-US" dirty="0" smtClean="0"/>
              <a:t>Favorable </a:t>
            </a:r>
            <a:r>
              <a:rPr lang="en-US" dirty="0"/>
              <a:t>aortic remodeling occurred and follow-up through 5-years </a:t>
            </a:r>
            <a:r>
              <a:rPr lang="en-US" dirty="0" smtClean="0"/>
              <a:t>is ongoing dissection</a:t>
            </a:r>
          </a:p>
          <a:p>
            <a:r>
              <a:rPr lang="en-US" b="1" dirty="0" smtClean="0"/>
              <a:t>DISSECTION </a:t>
            </a:r>
            <a:r>
              <a:rPr lang="en-US" b="1" dirty="0"/>
              <a:t>trial </a:t>
            </a:r>
            <a:r>
              <a:rPr lang="en-US" dirty="0"/>
              <a:t>treated complicated type B dissection with TEVAR, reporting a </a:t>
            </a:r>
            <a:r>
              <a:rPr lang="en-US" dirty="0" smtClean="0"/>
              <a:t>30- day </a:t>
            </a:r>
            <a:r>
              <a:rPr lang="en-US" dirty="0"/>
              <a:t>mortality of 8% and 12-month mortality of 15%</a:t>
            </a:r>
            <a:endParaRPr lang="en-IN" dirty="0"/>
          </a:p>
        </p:txBody>
      </p:sp>
    </p:spTree>
    <p:extLst>
      <p:ext uri="{BB962C8B-B14F-4D97-AF65-F5344CB8AC3E}">
        <p14:creationId xmlns:p14="http://schemas.microsoft.com/office/powerpoint/2010/main" val="38612477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chronic type B aortic dissection</a:t>
            </a:r>
            <a:endParaRPr lang="en-IN" b="1"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Management is conservative usually</a:t>
            </a:r>
          </a:p>
          <a:p>
            <a:pPr marL="0" indent="0">
              <a:buNone/>
            </a:pPr>
            <a:r>
              <a:rPr lang="en-US" b="1" dirty="0" smtClean="0"/>
              <a:t>Typical </a:t>
            </a:r>
            <a:r>
              <a:rPr lang="en-US" b="1" dirty="0"/>
              <a:t>indications for TEVAR (or OSR) </a:t>
            </a:r>
            <a:endParaRPr lang="en-US" b="1" dirty="0" smtClean="0"/>
          </a:p>
          <a:p>
            <a:pPr lvl="1"/>
            <a:r>
              <a:rPr lang="en-US" dirty="0" smtClean="0"/>
              <a:t>progressive </a:t>
            </a:r>
            <a:r>
              <a:rPr lang="en-US" dirty="0"/>
              <a:t>aortic enlargement (&gt;10 mm/</a:t>
            </a:r>
            <a:r>
              <a:rPr lang="en-US" dirty="0" err="1"/>
              <a:t>yr</a:t>
            </a:r>
            <a:r>
              <a:rPr lang="en-US" dirty="0" smtClean="0"/>
              <a:t>)</a:t>
            </a:r>
          </a:p>
          <a:p>
            <a:pPr lvl="1"/>
            <a:r>
              <a:rPr lang="en-US" dirty="0" smtClean="0"/>
              <a:t>aneurysmal enlargement </a:t>
            </a:r>
            <a:r>
              <a:rPr lang="en-US" dirty="0"/>
              <a:t>(&gt;55 mm</a:t>
            </a:r>
            <a:r>
              <a:rPr lang="en-US" dirty="0" smtClean="0"/>
              <a:t>)</a:t>
            </a:r>
          </a:p>
          <a:p>
            <a:pPr lvl="1"/>
            <a:r>
              <a:rPr lang="en-US" dirty="0" err="1" smtClean="0"/>
              <a:t>malperfusion</a:t>
            </a:r>
            <a:r>
              <a:rPr lang="en-US" dirty="0" smtClean="0"/>
              <a:t> syndromes</a:t>
            </a:r>
          </a:p>
          <a:p>
            <a:pPr lvl="1"/>
            <a:r>
              <a:rPr lang="en-US" dirty="0" smtClean="0"/>
              <a:t>recurrent pain</a:t>
            </a:r>
          </a:p>
          <a:p>
            <a:r>
              <a:rPr lang="en-US" dirty="0" smtClean="0"/>
              <a:t>high </a:t>
            </a:r>
            <a:r>
              <a:rPr lang="en-US" dirty="0"/>
              <a:t>rates </a:t>
            </a:r>
            <a:r>
              <a:rPr lang="en-US" dirty="0" smtClean="0"/>
              <a:t>of operative </a:t>
            </a:r>
            <a:r>
              <a:rPr lang="en-US" dirty="0"/>
              <a:t>mortality (OSR, 5.6% to 21%; TEVAR, 0 to 14%) and complications (stroke: OSR, 0 to 13</a:t>
            </a:r>
            <a:r>
              <a:rPr lang="en-US" dirty="0" smtClean="0"/>
              <a:t>%;TEVAR</a:t>
            </a:r>
            <a:r>
              <a:rPr lang="en-US" dirty="0"/>
              <a:t>, 0 to 12%; spinal cord ischemia: OSR, 0 to 16%; TEVAR, 0 to 13%; renal failure: OSR, 0 </a:t>
            </a:r>
            <a:r>
              <a:rPr lang="en-US" dirty="0" smtClean="0"/>
              <a:t>to 33</a:t>
            </a:r>
            <a:r>
              <a:rPr lang="en-US" dirty="0"/>
              <a:t>%; TEVAR, 0 to 34</a:t>
            </a:r>
            <a:r>
              <a:rPr lang="en-US" dirty="0" smtClean="0"/>
              <a:t>%)</a:t>
            </a:r>
          </a:p>
          <a:p>
            <a:r>
              <a:rPr lang="en-US" dirty="0" err="1" smtClean="0"/>
              <a:t>Reintervention</a:t>
            </a:r>
            <a:r>
              <a:rPr lang="en-US" dirty="0" smtClean="0"/>
              <a:t> </a:t>
            </a:r>
            <a:r>
              <a:rPr lang="en-US" dirty="0"/>
              <a:t>rates were also high (OSR, 6% to 29%; TEVAR, 4% to 47</a:t>
            </a:r>
            <a:r>
              <a:rPr lang="en-US" dirty="0" smtClean="0"/>
              <a:t>%).</a:t>
            </a:r>
            <a:endParaRPr lang="en-US" dirty="0"/>
          </a:p>
        </p:txBody>
      </p:sp>
    </p:spTree>
    <p:extLst>
      <p:ext uri="{BB962C8B-B14F-4D97-AF65-F5344CB8AC3E}">
        <p14:creationId xmlns:p14="http://schemas.microsoft.com/office/powerpoint/2010/main" val="304128063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239619" y="365125"/>
            <a:ext cx="11820576" cy="6356951"/>
          </a:xfrm>
          <a:prstGeom prst="rect">
            <a:avLst/>
          </a:prstGeom>
        </p:spPr>
      </p:pic>
    </p:spTree>
    <p:extLst>
      <p:ext uri="{BB962C8B-B14F-4D97-AF65-F5344CB8AC3E}">
        <p14:creationId xmlns:p14="http://schemas.microsoft.com/office/powerpoint/2010/main" val="9958709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230813" y="1219199"/>
            <a:ext cx="11961187" cy="5544065"/>
          </a:xfrm>
          <a:prstGeom prst="rect">
            <a:avLst/>
          </a:prstGeom>
        </p:spPr>
      </p:pic>
    </p:spTree>
    <p:extLst>
      <p:ext uri="{BB962C8B-B14F-4D97-AF65-F5344CB8AC3E}">
        <p14:creationId xmlns:p14="http://schemas.microsoft.com/office/powerpoint/2010/main" val="3118539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19043</TotalTime>
  <Words>5442</Words>
  <Application>Microsoft Office PowerPoint</Application>
  <PresentationFormat>Widescreen</PresentationFormat>
  <Paragraphs>445</Paragraphs>
  <Slides>127</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127</vt:i4>
      </vt:variant>
    </vt:vector>
  </HeadingPairs>
  <TitlesOfParts>
    <vt:vector size="135" baseType="lpstr">
      <vt:lpstr>Angsana New</vt:lpstr>
      <vt:lpstr>Arial</vt:lpstr>
      <vt:lpstr>Calibri</vt:lpstr>
      <vt:lpstr>Calibri Light</vt:lpstr>
      <vt:lpstr>Cordia New</vt:lpstr>
      <vt:lpstr>DilleniaUPC</vt:lpstr>
      <vt:lpstr>Wingdings</vt:lpstr>
      <vt:lpstr>Office Theme</vt:lpstr>
      <vt:lpstr>AORTIC DISSECTION</vt:lpstr>
      <vt:lpstr>SUBTITLES</vt:lpstr>
      <vt:lpstr>PowerPoint Presentation</vt:lpstr>
      <vt:lpstr>Historical Note</vt:lpstr>
      <vt:lpstr>Historical Note</vt:lpstr>
      <vt:lpstr>Historical Note</vt:lpstr>
      <vt:lpstr>EPIDEMIOLOGY</vt:lpstr>
      <vt:lpstr>PowerPoint Presentation</vt:lpstr>
      <vt:lpstr>PowerPoint Presentation</vt:lpstr>
      <vt:lpstr>CLASSIFICATION</vt:lpstr>
      <vt:lpstr>PowerPoint Presentation</vt:lpstr>
      <vt:lpstr>PowerPoint Presentation</vt:lpstr>
      <vt:lpstr>CAUSES AND PATHOGENESIS</vt:lpstr>
      <vt:lpstr>GENETIC DISDORDERS</vt:lpstr>
      <vt:lpstr>MARFANS SYNDROME</vt:lpstr>
      <vt:lpstr>GHENTS CRITERIA</vt:lpstr>
      <vt:lpstr>LOEYS-DIETZ ANEURYSM SYNDROME</vt:lpstr>
      <vt:lpstr>Vascular Ehlers-Danlos Syndrome(type 4)</vt:lpstr>
      <vt:lpstr>PowerPoint Presentation</vt:lpstr>
      <vt:lpstr>CLINICAL MANIFESTATIONS</vt:lpstr>
      <vt:lpstr>CLINICAL MANIFESTATIONS</vt:lpstr>
      <vt:lpstr>Physical Findings</vt:lpstr>
      <vt:lpstr>Malperfusion</vt:lpstr>
      <vt:lpstr>Aortic regurgitation </vt:lpstr>
      <vt:lpstr>PowerPoint Presentation</vt:lpstr>
      <vt:lpstr>Neurologic manifestations</vt:lpstr>
      <vt:lpstr>PowerPoint Presentation</vt:lpstr>
      <vt:lpstr>Acute MI</vt:lpstr>
      <vt:lpstr>PowerPoint Presentation</vt:lpstr>
      <vt:lpstr>vascular complications and malperfusion</vt:lpstr>
      <vt:lpstr>ORGAN SYSTEM COMPLICATION</vt:lpstr>
      <vt:lpstr>PowerPoint Presentation</vt:lpstr>
      <vt:lpstr>INVESTIGATIONS</vt:lpstr>
      <vt:lpstr>CHEST X-RAY</vt:lpstr>
      <vt:lpstr>PowerPoint Presentation</vt:lpstr>
      <vt:lpstr>PowerPoint Presentation</vt:lpstr>
      <vt:lpstr>LABORATORY FINDINGS</vt:lpstr>
      <vt:lpstr>BIOMARKERS</vt:lpstr>
      <vt:lpstr>Diagnostic imaging</vt:lpstr>
      <vt:lpstr>PowerPoint Presentation</vt:lpstr>
      <vt:lpstr>Computed Tomography</vt:lpstr>
      <vt:lpstr>PowerPoint Presentation</vt:lpstr>
      <vt:lpstr>PowerPoint Presentation</vt:lpstr>
      <vt:lpstr>PowerPoint Presentation</vt:lpstr>
      <vt:lpstr>Magnetic Resonance Imaging </vt:lpstr>
      <vt:lpstr>PowerPoint Presentation</vt:lpstr>
      <vt:lpstr>PowerPoint Presentation</vt:lpstr>
      <vt:lpstr>PowerPoint Presentation</vt:lpstr>
      <vt:lpstr>Transthoracic Echocardiography </vt:lpstr>
      <vt:lpstr>PowerPoint Presentation</vt:lpstr>
      <vt:lpstr>TEE</vt:lpstr>
      <vt:lpstr>PowerPoint Presentation</vt:lpstr>
      <vt:lpstr>Role of Coronary Angiography</vt:lpstr>
      <vt:lpstr>PowerPoint Presentation</vt:lpstr>
      <vt:lpstr>PowerPoint Presentation</vt:lpstr>
      <vt:lpstr>Evaluation and Management Algorithms</vt:lpstr>
      <vt:lpstr>PowerPoint Presentation</vt:lpstr>
      <vt:lpstr>MANAGEMENT</vt:lpstr>
      <vt:lpstr>PowerPoint Presentation</vt:lpstr>
      <vt:lpstr>PowerPoint Presentation</vt:lpstr>
      <vt:lpstr>HR AND BP MANAGEMENT</vt:lpstr>
      <vt:lpstr>PowerPoint Presentation</vt:lpstr>
      <vt:lpstr>PowerPoint Presentation</vt:lpstr>
      <vt:lpstr>PowerPoint Presentation</vt:lpstr>
      <vt:lpstr>Cardiac tamponade</vt:lpstr>
      <vt:lpstr>DEFINITIVE THERAPY – type A</vt:lpstr>
      <vt:lpstr>SURGICAL MANAGEMENT</vt:lpstr>
      <vt:lpstr>PowerPoint Presentation</vt:lpstr>
      <vt:lpstr>PowerPoint Presentation</vt:lpstr>
      <vt:lpstr>AR complicates dissection:</vt:lpstr>
      <vt:lpstr>STEPS</vt:lpstr>
      <vt:lpstr>PowerPoint Presentation</vt:lpstr>
      <vt:lpstr>PowerPoint Presentation</vt:lpstr>
      <vt:lpstr>Arch replacement</vt:lpstr>
      <vt:lpstr>PowerPoint Presentation</vt:lpstr>
      <vt:lpstr>PowerPoint Presentation</vt:lpstr>
      <vt:lpstr>BENDALL PROCEDURE</vt:lpstr>
      <vt:lpstr>Extensive repair</vt:lpstr>
      <vt:lpstr>PowerPoint Presentation</vt:lpstr>
      <vt:lpstr>Malperfusion syndrome</vt:lpstr>
      <vt:lpstr>Acute Type B aortic dissection</vt:lpstr>
      <vt:lpstr>PowerPoint Presentation</vt:lpstr>
      <vt:lpstr>Complicated Type B aortic dissection: endovascular therapy</vt:lpstr>
      <vt:lpstr>Aim </vt:lpstr>
      <vt:lpstr>Benefits</vt:lpstr>
      <vt:lpstr>PowerPoint Presentation</vt:lpstr>
      <vt:lpstr>PowerPoint Presentation</vt:lpstr>
      <vt:lpstr>TRIALS</vt:lpstr>
      <vt:lpstr>INSTEAD TRIAL</vt:lpstr>
      <vt:lpstr>PowerPoint Presentation</vt:lpstr>
      <vt:lpstr>PowerPoint Presentation</vt:lpstr>
      <vt:lpstr>RESULTS:</vt:lpstr>
      <vt:lpstr>Extended follow-up of this study (INSTEAD-XL)</vt:lpstr>
      <vt:lpstr>PowerPoint Presentation</vt:lpstr>
      <vt:lpstr>PowerPoint Presentation</vt:lpstr>
      <vt:lpstr>STABLE trial</vt:lpstr>
      <vt:lpstr>chronic type B aortic dissection</vt:lpstr>
      <vt:lpstr>PowerPoint Presentation</vt:lpstr>
      <vt:lpstr>PowerPoint Presentation</vt:lpstr>
      <vt:lpstr>PowerPoint Presentation</vt:lpstr>
      <vt:lpstr>Long-Term Therapy and Follow-Up</vt:lpstr>
      <vt:lpstr>PowerPoint Presentation</vt:lpstr>
      <vt:lpstr>PowerPoint Presentation</vt:lpstr>
      <vt:lpstr>Long-term management after aortic dissection includes</vt:lpstr>
      <vt:lpstr>PowerPoint Presentation</vt:lpstr>
      <vt:lpstr>PowerPoint Presentation</vt:lpstr>
      <vt:lpstr>genetic predisposition to aortic disease </vt:lpstr>
      <vt:lpstr>late aneurysm formation</vt:lpstr>
      <vt:lpstr>PowerPoint Presentation</vt:lpstr>
      <vt:lpstr>Aortic Dissection Variants</vt:lpstr>
      <vt:lpstr>INTRAMURAL HEMATOMA(10-20%)</vt:lpstr>
      <vt:lpstr>PowerPoint Presentation</vt:lpstr>
      <vt:lpstr>Intramural Hematoma (IMH)</vt:lpstr>
      <vt:lpstr>PowerPoint Presentation</vt:lpstr>
      <vt:lpstr>PowerPoint Presentation</vt:lpstr>
      <vt:lpstr>PowerPoint Presentation</vt:lpstr>
      <vt:lpstr>Penetrating Atherosclerotic Aortic Ulcer(2–7%)</vt:lpstr>
      <vt:lpstr>PowerPoint Presentation</vt:lpstr>
      <vt:lpstr>Penetrating Atherosclerotic Ulcerations </vt:lpstr>
      <vt:lpstr>PowerPoint Presentation</vt:lpstr>
      <vt:lpstr>PowerPoint Presentation</vt:lpstr>
      <vt:lpstr>References</vt:lpstr>
      <vt:lpstr>PowerPoint Presentation</vt:lpstr>
      <vt:lpstr>MCQ 1</vt:lpstr>
      <vt:lpstr>MCQ 2</vt:lpstr>
      <vt:lpstr>MCQ 3</vt:lpstr>
      <vt:lpstr>MCQ4</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AORTIC DISSECTION</dc:title>
  <dc:creator>Niyas</dc:creator>
  <cp:lastModifiedBy>Niyas</cp:lastModifiedBy>
  <cp:revision>159</cp:revision>
  <dcterms:created xsi:type="dcterms:W3CDTF">2018-05-27T14:21:27Z</dcterms:created>
  <dcterms:modified xsi:type="dcterms:W3CDTF">2018-06-29T10:34:12Z</dcterms:modified>
</cp:coreProperties>
</file>